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41"/>
  </p:notesMasterIdLst>
  <p:handoutMasterIdLst>
    <p:handoutMasterId r:id="rId42"/>
  </p:handoutMasterIdLst>
  <p:sldIdLst>
    <p:sldId id="299" r:id="rId5"/>
    <p:sldId id="311" r:id="rId6"/>
    <p:sldId id="300" r:id="rId7"/>
    <p:sldId id="293" r:id="rId8"/>
    <p:sldId id="284" r:id="rId9"/>
    <p:sldId id="285" r:id="rId10"/>
    <p:sldId id="286" r:id="rId11"/>
    <p:sldId id="296" r:id="rId12"/>
    <p:sldId id="292" r:id="rId13"/>
    <p:sldId id="287" r:id="rId14"/>
    <p:sldId id="304" r:id="rId15"/>
    <p:sldId id="289" r:id="rId16"/>
    <p:sldId id="305" r:id="rId17"/>
    <p:sldId id="306" r:id="rId18"/>
    <p:sldId id="307" r:id="rId19"/>
    <p:sldId id="301" r:id="rId20"/>
    <p:sldId id="281" r:id="rId21"/>
    <p:sldId id="280" r:id="rId22"/>
    <p:sldId id="279" r:id="rId23"/>
    <p:sldId id="282" r:id="rId24"/>
    <p:sldId id="270" r:id="rId25"/>
    <p:sldId id="272" r:id="rId26"/>
    <p:sldId id="269" r:id="rId27"/>
    <p:sldId id="262" r:id="rId28"/>
    <p:sldId id="266" r:id="rId29"/>
    <p:sldId id="271" r:id="rId30"/>
    <p:sldId id="273" r:id="rId31"/>
    <p:sldId id="268" r:id="rId32"/>
    <p:sldId id="297" r:id="rId33"/>
    <p:sldId id="274" r:id="rId34"/>
    <p:sldId id="298" r:id="rId35"/>
    <p:sldId id="275" r:id="rId36"/>
    <p:sldId id="277" r:id="rId37"/>
    <p:sldId id="309" r:id="rId38"/>
    <p:sldId id="278" r:id="rId39"/>
    <p:sldId id="263" r:id="rId40"/>
  </p:sldIdLst>
  <p:sldSz cx="12192000" cy="6858000"/>
  <p:notesSz cx="6858000" cy="9144000"/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6940" autoAdjust="0"/>
  </p:normalViewPr>
  <p:slideViewPr>
    <p:cSldViewPr snapToGrid="0">
      <p:cViewPr varScale="1">
        <p:scale>
          <a:sx n="99" d="100"/>
          <a:sy n="99" d="100"/>
        </p:scale>
        <p:origin x="1032" y="9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2280" y="5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huvu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Platshållare fö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F26D88-E194-44B4-A203-0DAE8DF2CBA6}" type="datetimeFigureOut">
              <a:rPr lang="sv-SE" smtClean="0"/>
              <a:t>2018-05-03</a:t>
            </a:fld>
            <a:endParaRPr lang="sv-SE"/>
          </a:p>
        </p:txBody>
      </p:sp>
      <p:sp>
        <p:nvSpPr>
          <p:cNvPr id="4" name="Platshållare för sidfo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5" name="Platshållare för bild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AA3675-7206-44ED-9034-1B6638E8FA40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41872919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huvu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Platshållare fö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61E5C5-309F-4E1F-9114-CD69A7CC6B08}" type="datetimeFigureOut">
              <a:rPr lang="sv-SE" smtClean="0"/>
              <a:t>2018-05-03</a:t>
            </a:fld>
            <a:endParaRPr lang="sv-SE"/>
          </a:p>
        </p:txBody>
      </p:sp>
      <p:sp>
        <p:nvSpPr>
          <p:cNvPr id="4" name="Platshållare för bildobjekt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v-SE"/>
          </a:p>
        </p:txBody>
      </p:sp>
      <p:sp>
        <p:nvSpPr>
          <p:cNvPr id="5" name="Platshållare för anteckninga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20ECE3-131F-4AD2-9BCD-B1E6E5118EA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0010707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20ECE3-131F-4AD2-9BCD-B1E6E5118EA9}" type="slidenum">
              <a:rPr lang="sv-SE" smtClean="0"/>
              <a:t>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011207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20ECE3-131F-4AD2-9BCD-B1E6E5118EA9}" type="slidenum">
              <a:rPr lang="sv-SE" smtClean="0"/>
              <a:t>13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4551541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20ECE3-131F-4AD2-9BCD-B1E6E5118EA9}" type="slidenum">
              <a:rPr lang="sv-SE" smtClean="0"/>
              <a:t>14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0860739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20ECE3-131F-4AD2-9BCD-B1E6E5118EA9}" type="slidenum">
              <a:rPr lang="sv-SE" smtClean="0"/>
              <a:t>15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7462387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20ECE3-131F-4AD2-9BCD-B1E6E5118EA9}" type="slidenum">
              <a:rPr lang="sv-SE" smtClean="0"/>
              <a:t>16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2330569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20ECE3-131F-4AD2-9BCD-B1E6E5118EA9}" type="slidenum">
              <a:rPr lang="sv-SE" smtClean="0"/>
              <a:t>17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241754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20ECE3-131F-4AD2-9BCD-B1E6E5118EA9}" type="slidenum">
              <a:rPr lang="sv-SE" smtClean="0"/>
              <a:t>18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9867781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 err="1"/>
              <a:t>Want</a:t>
            </a:r>
            <a:r>
              <a:rPr lang="sv-SE" dirty="0"/>
              <a:t> to read data </a:t>
            </a:r>
            <a:r>
              <a:rPr lang="sv-SE" dirty="0" err="1"/>
              <a:t>into</a:t>
            </a:r>
            <a:r>
              <a:rPr lang="sv-SE" dirty="0"/>
              <a:t> data </a:t>
            </a:r>
            <a:r>
              <a:rPr lang="sv-SE" dirty="0" err="1"/>
              <a:t>frames</a:t>
            </a:r>
            <a:r>
              <a:rPr lang="sv-SE" dirty="0"/>
              <a:t> in R. </a:t>
            </a:r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20ECE3-131F-4AD2-9BCD-B1E6E5118EA9}" type="slidenum">
              <a:rPr lang="sv-SE" smtClean="0"/>
              <a:t>19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8751763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20ECE3-131F-4AD2-9BCD-B1E6E5118EA9}" type="slidenum">
              <a:rPr lang="sv-SE" smtClean="0"/>
              <a:t>20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8276151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20ECE3-131F-4AD2-9BCD-B1E6E5118EA9}" type="slidenum">
              <a:rPr lang="sv-SE" smtClean="0"/>
              <a:t>21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864920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20ECE3-131F-4AD2-9BCD-B1E6E5118EA9}" type="slidenum">
              <a:rPr lang="sv-SE" smtClean="0"/>
              <a:t>22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7855725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sv-SE" dirty="0"/>
          </a:p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20ECE3-131F-4AD2-9BCD-B1E6E5118EA9}" type="slidenum">
              <a:rPr lang="sv-SE" smtClean="0"/>
              <a:t>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05890260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20ECE3-131F-4AD2-9BCD-B1E6E5118EA9}" type="slidenum">
              <a:rPr lang="sv-SE" smtClean="0"/>
              <a:t>23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49674149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20ECE3-131F-4AD2-9BCD-B1E6E5118EA9}" type="slidenum">
              <a:rPr lang="sv-SE" smtClean="0"/>
              <a:t>24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05506286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20ECE3-131F-4AD2-9BCD-B1E6E5118EA9}" type="slidenum">
              <a:rPr lang="sv-SE" smtClean="0"/>
              <a:t>25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19523197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20ECE3-131F-4AD2-9BCD-B1E6E5118EA9}" type="slidenum">
              <a:rPr lang="sv-SE" smtClean="0"/>
              <a:t>26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82441323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20ECE3-131F-4AD2-9BCD-B1E6E5118EA9}" type="slidenum">
              <a:rPr lang="sv-SE" smtClean="0"/>
              <a:t>27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1695411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The real </a:t>
            </a:r>
            <a:r>
              <a:rPr lang="sv-SE" dirty="0" err="1"/>
              <a:t>strength</a:t>
            </a:r>
            <a:r>
              <a:rPr lang="sv-SE" dirty="0"/>
              <a:t> </a:t>
            </a:r>
            <a:r>
              <a:rPr lang="sv-SE" dirty="0" err="1"/>
              <a:t>of</a:t>
            </a:r>
            <a:r>
              <a:rPr lang="sv-SE" dirty="0"/>
              <a:t> the </a:t>
            </a:r>
            <a:r>
              <a:rPr lang="sv-SE" dirty="0" err="1"/>
              <a:t>aesthetic</a:t>
            </a:r>
            <a:r>
              <a:rPr lang="sv-SE" dirty="0"/>
              <a:t> </a:t>
            </a:r>
            <a:r>
              <a:rPr lang="sv-SE" dirty="0" err="1"/>
              <a:t>mapping</a:t>
            </a:r>
            <a:r>
              <a:rPr lang="sv-SE" dirty="0"/>
              <a:t> is </a:t>
            </a:r>
            <a:r>
              <a:rPr lang="sv-SE" dirty="0" err="1"/>
              <a:t>when</a:t>
            </a:r>
            <a:r>
              <a:rPr lang="sv-SE" dirty="0"/>
              <a:t> </a:t>
            </a:r>
            <a:r>
              <a:rPr lang="sv-SE" dirty="0" err="1"/>
              <a:t>you</a:t>
            </a:r>
            <a:r>
              <a:rPr lang="sv-SE" dirty="0"/>
              <a:t> </a:t>
            </a:r>
            <a:r>
              <a:rPr lang="sv-SE" dirty="0" err="1"/>
              <a:t>can</a:t>
            </a:r>
            <a:r>
              <a:rPr lang="sv-SE" dirty="0"/>
              <a:t> </a:t>
            </a:r>
            <a:r>
              <a:rPr lang="sv-SE" dirty="0" err="1"/>
              <a:t>add</a:t>
            </a:r>
            <a:r>
              <a:rPr lang="sv-SE" dirty="0"/>
              <a:t> </a:t>
            </a:r>
            <a:r>
              <a:rPr lang="sv-SE" dirty="0" err="1"/>
              <a:t>several</a:t>
            </a:r>
            <a:r>
              <a:rPr lang="sv-SE" dirty="0"/>
              <a:t> </a:t>
            </a:r>
            <a:r>
              <a:rPr lang="sv-SE" dirty="0" err="1"/>
              <a:t>visual</a:t>
            </a:r>
            <a:r>
              <a:rPr lang="sv-SE" dirty="0"/>
              <a:t> </a:t>
            </a:r>
            <a:r>
              <a:rPr lang="sv-SE" dirty="0" err="1"/>
              <a:t>properties</a:t>
            </a:r>
            <a:r>
              <a:rPr lang="sv-SE" dirty="0"/>
              <a:t> to </a:t>
            </a:r>
            <a:r>
              <a:rPr lang="sv-SE" dirty="0" err="1"/>
              <a:t>your</a:t>
            </a:r>
            <a:r>
              <a:rPr lang="sv-SE" dirty="0"/>
              <a:t> </a:t>
            </a:r>
            <a:r>
              <a:rPr lang="sv-SE" dirty="0" err="1"/>
              <a:t>plot</a:t>
            </a:r>
            <a:r>
              <a:rPr lang="sv-SE" dirty="0"/>
              <a:t> and </a:t>
            </a:r>
            <a:r>
              <a:rPr lang="sv-SE" dirty="0" err="1"/>
              <a:t>thus</a:t>
            </a:r>
            <a:r>
              <a:rPr lang="sv-SE" dirty="0"/>
              <a:t> </a:t>
            </a:r>
            <a:r>
              <a:rPr lang="sv-SE" dirty="0" err="1"/>
              <a:t>add</a:t>
            </a:r>
            <a:r>
              <a:rPr lang="sv-SE" dirty="0"/>
              <a:t> the </a:t>
            </a:r>
            <a:r>
              <a:rPr lang="sv-SE" dirty="0" err="1"/>
              <a:t>number</a:t>
            </a:r>
            <a:r>
              <a:rPr lang="sv-SE" dirty="0"/>
              <a:t> </a:t>
            </a:r>
            <a:r>
              <a:rPr lang="sv-SE" dirty="0" err="1"/>
              <a:t>of</a:t>
            </a:r>
            <a:r>
              <a:rPr lang="sv-SE" dirty="0"/>
              <a:t> dimensions </a:t>
            </a:r>
            <a:r>
              <a:rPr lang="sv-SE" dirty="0" err="1"/>
              <a:t>you</a:t>
            </a:r>
            <a:r>
              <a:rPr lang="sv-SE" dirty="0"/>
              <a:t> </a:t>
            </a:r>
            <a:r>
              <a:rPr lang="sv-SE" dirty="0" err="1"/>
              <a:t>can</a:t>
            </a:r>
            <a:r>
              <a:rPr lang="sv-SE" dirty="0"/>
              <a:t> </a:t>
            </a:r>
            <a:r>
              <a:rPr lang="sv-SE" dirty="0" err="1"/>
              <a:t>see</a:t>
            </a:r>
            <a:r>
              <a:rPr lang="sv-SE" dirty="0"/>
              <a:t>. </a:t>
            </a:r>
            <a:r>
              <a:rPr lang="sv-SE" dirty="0" err="1"/>
              <a:t>Here</a:t>
            </a:r>
            <a:r>
              <a:rPr lang="sv-SE" dirty="0"/>
              <a:t> </a:t>
            </a:r>
            <a:r>
              <a:rPr lang="sv-SE" dirty="0" err="1"/>
              <a:t>we</a:t>
            </a:r>
            <a:r>
              <a:rPr lang="sv-SE" dirty="0"/>
              <a:t> </a:t>
            </a:r>
            <a:r>
              <a:rPr lang="sv-SE" dirty="0" err="1"/>
              <a:t>specify</a:t>
            </a:r>
            <a:r>
              <a:rPr lang="sv-SE" dirty="0"/>
              <a:t> </a:t>
            </a:r>
            <a:r>
              <a:rPr lang="sv-SE" dirty="0" err="1"/>
              <a:t>that</a:t>
            </a:r>
            <a:r>
              <a:rPr lang="sv-SE" dirty="0"/>
              <a:t> the color </a:t>
            </a:r>
            <a:r>
              <a:rPr lang="sv-SE" dirty="0" err="1"/>
              <a:t>of</a:t>
            </a:r>
            <a:r>
              <a:rPr lang="sv-SE" dirty="0"/>
              <a:t> the </a:t>
            </a:r>
            <a:r>
              <a:rPr lang="sv-SE" dirty="0" err="1"/>
              <a:t>dots</a:t>
            </a:r>
            <a:r>
              <a:rPr lang="sv-SE" dirty="0"/>
              <a:t> </a:t>
            </a:r>
            <a:r>
              <a:rPr lang="sv-SE" dirty="0" err="1"/>
              <a:t>should</a:t>
            </a:r>
            <a:r>
              <a:rPr lang="sv-SE" dirty="0"/>
              <a:t> </a:t>
            </a:r>
            <a:r>
              <a:rPr lang="sv-SE" dirty="0" err="1"/>
              <a:t>depend</a:t>
            </a:r>
            <a:r>
              <a:rPr lang="sv-SE" dirty="0"/>
              <a:t> on the start </a:t>
            </a:r>
            <a:r>
              <a:rPr lang="sv-SE" dirty="0" err="1"/>
              <a:t>group</a:t>
            </a:r>
            <a:r>
              <a:rPr lang="sv-SE" dirty="0"/>
              <a:t>. </a:t>
            </a:r>
            <a:r>
              <a:rPr lang="sv-SE" dirty="0" err="1"/>
              <a:t>We</a:t>
            </a:r>
            <a:r>
              <a:rPr lang="sv-SE" dirty="0"/>
              <a:t> </a:t>
            </a:r>
            <a:r>
              <a:rPr lang="sv-SE" dirty="0" err="1"/>
              <a:t>can</a:t>
            </a:r>
            <a:r>
              <a:rPr lang="sv-SE" dirty="0"/>
              <a:t> </a:t>
            </a:r>
            <a:r>
              <a:rPr lang="sv-SE" dirty="0" err="1"/>
              <a:t>see</a:t>
            </a:r>
            <a:r>
              <a:rPr lang="sv-SE" dirty="0"/>
              <a:t> </a:t>
            </a:r>
            <a:r>
              <a:rPr lang="sv-SE" dirty="0" err="1"/>
              <a:t>that</a:t>
            </a:r>
            <a:r>
              <a:rPr lang="sv-SE" dirty="0"/>
              <a:t> </a:t>
            </a:r>
            <a:r>
              <a:rPr lang="sv-SE" dirty="0" err="1"/>
              <a:t>low</a:t>
            </a:r>
            <a:r>
              <a:rPr lang="sv-SE" dirty="0"/>
              <a:t> start </a:t>
            </a:r>
            <a:r>
              <a:rPr lang="sv-SE" dirty="0" err="1"/>
              <a:t>groups</a:t>
            </a:r>
            <a:r>
              <a:rPr lang="sv-SE" dirty="0"/>
              <a:t> </a:t>
            </a:r>
            <a:r>
              <a:rPr lang="sv-SE" dirty="0" err="1"/>
              <a:t>have</a:t>
            </a:r>
            <a:r>
              <a:rPr lang="sv-SE" dirty="0"/>
              <a:t> </a:t>
            </a:r>
            <a:r>
              <a:rPr lang="sv-SE" dirty="0" err="1"/>
              <a:t>better</a:t>
            </a:r>
            <a:r>
              <a:rPr lang="sv-SE" dirty="0"/>
              <a:t> </a:t>
            </a:r>
            <a:r>
              <a:rPr lang="sv-SE" dirty="0" err="1"/>
              <a:t>time</a:t>
            </a:r>
            <a:r>
              <a:rPr lang="sv-SE" dirty="0"/>
              <a:t> as </a:t>
            </a:r>
            <a:r>
              <a:rPr lang="sv-SE" dirty="0" err="1"/>
              <a:t>expected</a:t>
            </a:r>
            <a:r>
              <a:rPr lang="sv-SE" dirty="0"/>
              <a:t>, and vice versa for </a:t>
            </a:r>
            <a:r>
              <a:rPr lang="sv-SE" dirty="0" err="1"/>
              <a:t>higher</a:t>
            </a:r>
            <a:r>
              <a:rPr lang="sv-SE" dirty="0"/>
              <a:t>. </a:t>
            </a:r>
            <a:r>
              <a:rPr lang="sv-SE" dirty="0" err="1"/>
              <a:t>One</a:t>
            </a:r>
            <a:r>
              <a:rPr lang="sv-SE" dirty="0"/>
              <a:t> </a:t>
            </a:r>
            <a:r>
              <a:rPr lang="sv-SE" dirty="0" err="1"/>
              <a:t>group</a:t>
            </a:r>
            <a:r>
              <a:rPr lang="sv-SE" dirty="0"/>
              <a:t> </a:t>
            </a:r>
            <a:r>
              <a:rPr lang="sv-SE" dirty="0" err="1"/>
              <a:t>stands</a:t>
            </a:r>
            <a:r>
              <a:rPr lang="sv-SE" dirty="0"/>
              <a:t> </a:t>
            </a:r>
            <a:r>
              <a:rPr lang="sv-SE" dirty="0" err="1"/>
              <a:t>out</a:t>
            </a:r>
            <a:r>
              <a:rPr lang="sv-SE" dirty="0"/>
              <a:t>, </a:t>
            </a:r>
            <a:r>
              <a:rPr lang="sv-SE" dirty="0" err="1"/>
              <a:t>which</a:t>
            </a:r>
            <a:r>
              <a:rPr lang="sv-SE" dirty="0"/>
              <a:t>? </a:t>
            </a:r>
            <a:r>
              <a:rPr lang="sv-SE" dirty="0" err="1"/>
              <a:t>Yes</a:t>
            </a:r>
            <a:r>
              <a:rPr lang="sv-SE" dirty="0"/>
              <a:t> 5, </a:t>
            </a:r>
            <a:r>
              <a:rPr lang="sv-SE" dirty="0" err="1"/>
              <a:t>Bengt’s</a:t>
            </a:r>
            <a:r>
              <a:rPr lang="sv-SE" dirty="0"/>
              <a:t> </a:t>
            </a:r>
            <a:r>
              <a:rPr lang="sv-SE" dirty="0" err="1"/>
              <a:t>group</a:t>
            </a:r>
            <a:r>
              <a:rPr lang="sv-SE" dirty="0"/>
              <a:t>. </a:t>
            </a:r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20ECE3-131F-4AD2-9BCD-B1E6E5118EA9}" type="slidenum">
              <a:rPr lang="sv-SE" smtClean="0"/>
              <a:t>28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56417606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20ECE3-131F-4AD2-9BCD-B1E6E5118EA9}" type="slidenum">
              <a:rPr lang="sv-SE" smtClean="0"/>
              <a:t>29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28546151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20ECE3-131F-4AD2-9BCD-B1E6E5118EA9}" type="slidenum">
              <a:rPr lang="sv-SE" smtClean="0"/>
              <a:t>30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78972567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20ECE3-131F-4AD2-9BCD-B1E6E5118EA9}" type="slidenum">
              <a:rPr lang="sv-SE" smtClean="0"/>
              <a:t>31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01974208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20ECE3-131F-4AD2-9BCD-B1E6E5118EA9}" type="slidenum">
              <a:rPr lang="sv-SE" smtClean="0"/>
              <a:t>32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699038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20ECE3-131F-4AD2-9BCD-B1E6E5118EA9}" type="slidenum">
              <a:rPr lang="sv-SE" smtClean="0"/>
              <a:t>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28759647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20ECE3-131F-4AD2-9BCD-B1E6E5118EA9}" type="slidenum">
              <a:rPr lang="sv-SE" smtClean="0"/>
              <a:t>33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88817386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20ECE3-131F-4AD2-9BCD-B1E6E5118EA9}" type="slidenum">
              <a:rPr lang="sv-SE" smtClean="0"/>
              <a:t>34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43144979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20ECE3-131F-4AD2-9BCD-B1E6E5118EA9}" type="slidenum">
              <a:rPr lang="sv-SE" smtClean="0"/>
              <a:t>35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7299854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20ECE3-131F-4AD2-9BCD-B1E6E5118EA9}" type="slidenum">
              <a:rPr lang="sv-SE" smtClean="0"/>
              <a:t>6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0003500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20ECE3-131F-4AD2-9BCD-B1E6E5118EA9}" type="slidenum">
              <a:rPr lang="sv-SE" smtClean="0"/>
              <a:t>7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2696387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20ECE3-131F-4AD2-9BCD-B1E6E5118EA9}" type="slidenum">
              <a:rPr lang="sv-SE" smtClean="0"/>
              <a:t>8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4094812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20ECE3-131F-4AD2-9BCD-B1E6E5118EA9}" type="slidenum">
              <a:rPr lang="sv-SE" smtClean="0"/>
              <a:t>9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3774088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20ECE3-131F-4AD2-9BCD-B1E6E5118EA9}" type="slidenum">
              <a:rPr lang="sv-SE" smtClean="0"/>
              <a:t>10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396719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20ECE3-131F-4AD2-9BCD-B1E6E5118EA9}" type="slidenum">
              <a:rPr lang="sv-SE" smtClean="0"/>
              <a:t>12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2264042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ont Pa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ktangel 1">
            <a:extLst>
              <a:ext uri="{FF2B5EF4-FFF2-40B4-BE49-F238E27FC236}">
                <a16:creationId xmlns:a16="http://schemas.microsoft.com/office/drawing/2014/main" id="{9E645BBA-C69F-40C5-9780-129CFE4E0A26}"/>
              </a:ext>
            </a:extLst>
          </p:cNvPr>
          <p:cNvSpPr/>
          <p:nvPr userDrawn="1"/>
        </p:nvSpPr>
        <p:spPr>
          <a:xfrm>
            <a:off x="9864969" y="6224954"/>
            <a:ext cx="2031023" cy="40444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" name="Rektangel 4">
            <a:extLst>
              <a:ext uri="{FF2B5EF4-FFF2-40B4-BE49-F238E27FC236}">
                <a16:creationId xmlns:a16="http://schemas.microsoft.com/office/drawing/2014/main" id="{A4F50C19-EA9B-4D8F-B033-A21884602FB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 cstate="screen">
              <a:alphaModFix amt="2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1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pic>
        <p:nvPicPr>
          <p:cNvPr id="13" name="Bildobjekt 12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79751" y="2833987"/>
            <a:ext cx="5832498" cy="1020687"/>
          </a:xfrm>
          <a:prstGeom prst="rect">
            <a:avLst/>
          </a:prstGeom>
        </p:spPr>
      </p:pic>
      <p:sp>
        <p:nvSpPr>
          <p:cNvPr id="3" name="textruta 2"/>
          <p:cNvSpPr txBox="1"/>
          <p:nvPr userDrawn="1"/>
        </p:nvSpPr>
        <p:spPr>
          <a:xfrm>
            <a:off x="1117600" y="4278357"/>
            <a:ext cx="100075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i="0" dirty="0">
                <a:solidFill>
                  <a:schemeClr val="bg1"/>
                </a:solidFill>
                <a:latin typeface="+mn-lt"/>
              </a:rPr>
              <a:t>We create a better future through the development of people </a:t>
            </a:r>
            <a:r>
              <a:rPr lang="en-US" sz="1600" b="1" i="0">
                <a:solidFill>
                  <a:schemeClr val="bg1"/>
                </a:solidFill>
                <a:latin typeface="+mn-lt"/>
              </a:rPr>
              <a:t>and technology</a:t>
            </a:r>
            <a:endParaRPr lang="en-US" sz="1600" b="1" i="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122930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Pa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ktangel 4">
            <a:extLst>
              <a:ext uri="{FF2B5EF4-FFF2-40B4-BE49-F238E27FC236}">
                <a16:creationId xmlns:a16="http://schemas.microsoft.com/office/drawing/2014/main" id="{C4499852-BBD0-4994-A10D-3E58C78DC85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 cstate="screen">
              <a:alphaModFix amt="62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1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2" name="Rubrik 1"/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4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sv-SE" dirty="0" err="1"/>
              <a:t>Title</a:t>
            </a:r>
            <a:r>
              <a:rPr lang="sv-SE" dirty="0"/>
              <a:t> </a:t>
            </a:r>
            <a:r>
              <a:rPr lang="sv-SE" dirty="0" err="1"/>
              <a:t>here</a:t>
            </a:r>
            <a:endParaRPr lang="sv-SE" dirty="0"/>
          </a:p>
        </p:txBody>
      </p:sp>
      <p:sp>
        <p:nvSpPr>
          <p:cNvPr id="3" name="Underrubrik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800" b="1" i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 dirty="0" err="1"/>
              <a:t>Subtitle</a:t>
            </a:r>
            <a:r>
              <a:rPr lang="sv-SE" dirty="0"/>
              <a:t> </a:t>
            </a:r>
            <a:r>
              <a:rPr lang="sv-SE" dirty="0" err="1"/>
              <a:t>here</a:t>
            </a:r>
            <a:endParaRPr lang="sv-SE" dirty="0"/>
          </a:p>
        </p:txBody>
      </p:sp>
      <p:pic>
        <p:nvPicPr>
          <p:cNvPr id="13" name="Bildobjekt 12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88180" y="6248400"/>
            <a:ext cx="1956840" cy="342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1848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tshållare för text 4"/>
          <p:cNvSpPr>
            <a:spLocks noGrp="1"/>
          </p:cNvSpPr>
          <p:nvPr>
            <p:ph type="body" sz="quarter" idx="10" hasCustomPrompt="1"/>
          </p:nvPr>
        </p:nvSpPr>
        <p:spPr>
          <a:xfrm>
            <a:off x="835025" y="1538288"/>
            <a:ext cx="10518775" cy="4643437"/>
          </a:xfrm>
        </p:spPr>
        <p:txBody>
          <a:bodyPr>
            <a:normAutofit/>
          </a:bodyPr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60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sv-SE" dirty="0" err="1"/>
              <a:t>Lorem</a:t>
            </a:r>
            <a:r>
              <a:rPr lang="sv-SE" dirty="0"/>
              <a:t> </a:t>
            </a:r>
            <a:r>
              <a:rPr lang="sv-SE" dirty="0" err="1"/>
              <a:t>ipsum</a:t>
            </a:r>
            <a:r>
              <a:rPr lang="sv-SE" dirty="0"/>
              <a:t> </a:t>
            </a:r>
            <a:r>
              <a:rPr lang="sv-SE" dirty="0" err="1"/>
              <a:t>dolor</a:t>
            </a:r>
            <a:r>
              <a:rPr lang="sv-SE" dirty="0"/>
              <a:t> </a:t>
            </a:r>
            <a:r>
              <a:rPr lang="sv-SE" dirty="0" err="1"/>
              <a:t>sit</a:t>
            </a:r>
            <a:r>
              <a:rPr lang="sv-SE" dirty="0"/>
              <a:t> </a:t>
            </a:r>
            <a:r>
              <a:rPr lang="sv-SE" dirty="0" err="1"/>
              <a:t>amet</a:t>
            </a:r>
            <a:r>
              <a:rPr lang="sv-SE" dirty="0"/>
              <a:t>, </a:t>
            </a:r>
            <a:r>
              <a:rPr lang="sv-SE" dirty="0" err="1"/>
              <a:t>consectetur</a:t>
            </a:r>
            <a:r>
              <a:rPr lang="sv-SE" dirty="0"/>
              <a:t> </a:t>
            </a:r>
            <a:r>
              <a:rPr lang="sv-SE" dirty="0" err="1"/>
              <a:t>adipiscing</a:t>
            </a:r>
            <a:r>
              <a:rPr lang="sv-SE" dirty="0"/>
              <a:t> elit, sed do </a:t>
            </a:r>
            <a:r>
              <a:rPr lang="sv-SE" dirty="0" err="1"/>
              <a:t>eiusmod</a:t>
            </a:r>
            <a:r>
              <a:rPr lang="sv-SE" dirty="0"/>
              <a:t> </a:t>
            </a:r>
            <a:r>
              <a:rPr lang="sv-SE" dirty="0" err="1"/>
              <a:t>tempor</a:t>
            </a:r>
            <a:r>
              <a:rPr lang="sv-SE" dirty="0"/>
              <a:t> </a:t>
            </a:r>
            <a:r>
              <a:rPr lang="sv-SE" dirty="0" err="1"/>
              <a:t>incididunt</a:t>
            </a:r>
            <a:r>
              <a:rPr lang="sv-SE" dirty="0"/>
              <a:t> ut </a:t>
            </a:r>
            <a:r>
              <a:rPr lang="sv-SE" dirty="0" err="1"/>
              <a:t>labore</a:t>
            </a:r>
            <a:r>
              <a:rPr lang="sv-SE" dirty="0"/>
              <a:t> et </a:t>
            </a:r>
            <a:r>
              <a:rPr lang="sv-SE" dirty="0" err="1"/>
              <a:t>dolore</a:t>
            </a:r>
            <a:r>
              <a:rPr lang="sv-SE" dirty="0"/>
              <a:t> </a:t>
            </a:r>
            <a:r>
              <a:rPr lang="sv-SE" dirty="0" err="1"/>
              <a:t>magna</a:t>
            </a:r>
            <a:r>
              <a:rPr lang="sv-SE" dirty="0"/>
              <a:t> </a:t>
            </a:r>
            <a:r>
              <a:rPr lang="sv-SE" dirty="0" err="1"/>
              <a:t>aliqua</a:t>
            </a:r>
            <a:r>
              <a:rPr lang="sv-SE" dirty="0"/>
              <a:t>.</a:t>
            </a:r>
          </a:p>
        </p:txBody>
      </p:sp>
      <p:sp>
        <p:nvSpPr>
          <p:cNvPr id="2" name="Rubrik 1"/>
          <p:cNvSpPr>
            <a:spLocks noGrp="1"/>
          </p:cNvSpPr>
          <p:nvPr>
            <p:ph type="title" hasCustomPrompt="1"/>
          </p:nvPr>
        </p:nvSpPr>
        <p:spPr>
          <a:xfrm>
            <a:off x="489856" y="435429"/>
            <a:ext cx="11225894" cy="917801"/>
          </a:xfrm>
        </p:spPr>
        <p:txBody>
          <a:bodyPr anchor="t"/>
          <a:lstStyle>
            <a:lvl1pPr>
              <a:defRPr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sv-SE" dirty="0" err="1"/>
              <a:t>Title</a:t>
            </a:r>
            <a:r>
              <a:rPr lang="sv-SE" dirty="0"/>
              <a:t> </a:t>
            </a:r>
            <a:r>
              <a:rPr lang="sv-SE" dirty="0" err="1"/>
              <a:t>here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1963574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ing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ktangel 7">
            <a:extLst>
              <a:ext uri="{FF2B5EF4-FFF2-40B4-BE49-F238E27FC236}">
                <a16:creationId xmlns:a16="http://schemas.microsoft.com/office/drawing/2014/main" id="{B3DD93B6-3AFC-4D2D-B539-B786F028909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 cstate="screen">
              <a:alphaModFix amt="2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1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" name="Rubrik 1"/>
          <p:cNvSpPr>
            <a:spLocks noGrp="1"/>
          </p:cNvSpPr>
          <p:nvPr>
            <p:ph type="title" hasCustomPrompt="1"/>
          </p:nvPr>
        </p:nvSpPr>
        <p:spPr>
          <a:xfrm>
            <a:off x="1188357" y="3610429"/>
            <a:ext cx="9797143" cy="1012371"/>
          </a:xfrm>
        </p:spPr>
        <p:txBody>
          <a:bodyPr anchor="t">
            <a:normAutofit/>
          </a:bodyPr>
          <a:lstStyle>
            <a:lvl1pPr>
              <a:defRPr sz="4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sv-SE" dirty="0" err="1"/>
              <a:t>Section</a:t>
            </a:r>
            <a:r>
              <a:rPr lang="sv-SE" dirty="0"/>
              <a:t> </a:t>
            </a:r>
            <a:r>
              <a:rPr lang="sv-SE" dirty="0" err="1"/>
              <a:t>heading</a:t>
            </a:r>
            <a:endParaRPr lang="sv-SE" dirty="0"/>
          </a:p>
        </p:txBody>
      </p:sp>
      <p:sp>
        <p:nvSpPr>
          <p:cNvPr id="7" name="Underrubrik 2"/>
          <p:cNvSpPr>
            <a:spLocks noGrp="1"/>
          </p:cNvSpPr>
          <p:nvPr>
            <p:ph type="subTitle" idx="1" hasCustomPrompt="1"/>
          </p:nvPr>
        </p:nvSpPr>
        <p:spPr>
          <a:xfrm>
            <a:off x="1188356" y="4684344"/>
            <a:ext cx="9797143" cy="1399933"/>
          </a:xfrm>
        </p:spPr>
        <p:txBody>
          <a:bodyPr>
            <a:normAutofit/>
          </a:bodyPr>
          <a:lstStyle>
            <a:lvl1pPr marL="0" indent="0" algn="l">
              <a:buNone/>
              <a:defRPr sz="2000" b="1" i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 dirty="0" err="1"/>
              <a:t>Subtitle</a:t>
            </a:r>
            <a:r>
              <a:rPr lang="sv-SE" dirty="0"/>
              <a:t> </a:t>
            </a:r>
            <a:r>
              <a:rPr lang="sv-SE" dirty="0" err="1"/>
              <a:t>here</a:t>
            </a:r>
            <a:endParaRPr lang="sv-SE" dirty="0"/>
          </a:p>
        </p:txBody>
      </p:sp>
      <p:pic>
        <p:nvPicPr>
          <p:cNvPr id="5" name="Bildobjekt 4">
            <a:extLst>
              <a:ext uri="{FF2B5EF4-FFF2-40B4-BE49-F238E27FC236}">
                <a16:creationId xmlns:a16="http://schemas.microsoft.com/office/drawing/2014/main" id="{3DEA64CF-4C85-4D6B-A29E-E881F89CABC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88180" y="6248400"/>
            <a:ext cx="1956840" cy="342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6924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tex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tshållare för text 5"/>
          <p:cNvSpPr>
            <a:spLocks noGrp="1"/>
          </p:cNvSpPr>
          <p:nvPr>
            <p:ph type="body" sz="quarter" idx="10" hasCustomPrompt="1"/>
          </p:nvPr>
        </p:nvSpPr>
        <p:spPr>
          <a:xfrm>
            <a:off x="1318847" y="2715358"/>
            <a:ext cx="9408258" cy="2479186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2400" i="1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sv-SE" dirty="0"/>
              <a:t>”</a:t>
            </a:r>
            <a:r>
              <a:rPr lang="sv-SE" dirty="0" err="1"/>
              <a:t>Lorem</a:t>
            </a:r>
            <a:r>
              <a:rPr lang="sv-SE" dirty="0"/>
              <a:t> </a:t>
            </a:r>
            <a:r>
              <a:rPr lang="sv-SE" dirty="0" err="1"/>
              <a:t>ipsum</a:t>
            </a:r>
            <a:r>
              <a:rPr lang="sv-SE" dirty="0"/>
              <a:t> </a:t>
            </a:r>
            <a:r>
              <a:rPr lang="sv-SE" dirty="0" err="1"/>
              <a:t>dolor</a:t>
            </a:r>
            <a:r>
              <a:rPr lang="sv-SE" dirty="0"/>
              <a:t> </a:t>
            </a:r>
            <a:r>
              <a:rPr lang="sv-SE" dirty="0" err="1"/>
              <a:t>sit</a:t>
            </a:r>
            <a:r>
              <a:rPr lang="sv-SE" dirty="0"/>
              <a:t> </a:t>
            </a:r>
            <a:r>
              <a:rPr lang="sv-SE" dirty="0" err="1"/>
              <a:t>amet</a:t>
            </a:r>
            <a:r>
              <a:rPr lang="sv-SE" dirty="0"/>
              <a:t>, </a:t>
            </a:r>
            <a:r>
              <a:rPr lang="sv-SE" dirty="0" err="1"/>
              <a:t>consectetur</a:t>
            </a:r>
            <a:r>
              <a:rPr lang="sv-SE" dirty="0"/>
              <a:t> </a:t>
            </a:r>
            <a:r>
              <a:rPr lang="sv-SE" dirty="0" err="1"/>
              <a:t>adipiscing</a:t>
            </a:r>
            <a:r>
              <a:rPr lang="sv-SE" dirty="0"/>
              <a:t> elit, sed do </a:t>
            </a:r>
            <a:r>
              <a:rPr lang="sv-SE" dirty="0" err="1"/>
              <a:t>eiusmod</a:t>
            </a:r>
            <a:r>
              <a:rPr lang="sv-SE" dirty="0"/>
              <a:t> </a:t>
            </a:r>
            <a:r>
              <a:rPr lang="sv-SE" dirty="0" err="1"/>
              <a:t>tempor</a:t>
            </a:r>
            <a:r>
              <a:rPr lang="sv-SE" dirty="0"/>
              <a:t> </a:t>
            </a:r>
            <a:r>
              <a:rPr lang="sv-SE" dirty="0" err="1"/>
              <a:t>incididunt</a:t>
            </a:r>
            <a:r>
              <a:rPr lang="sv-SE" dirty="0"/>
              <a:t> ut </a:t>
            </a:r>
            <a:r>
              <a:rPr lang="sv-SE" dirty="0" err="1"/>
              <a:t>labore</a:t>
            </a:r>
            <a:r>
              <a:rPr lang="sv-SE" dirty="0"/>
              <a:t> et </a:t>
            </a:r>
            <a:r>
              <a:rPr lang="sv-SE" dirty="0" err="1"/>
              <a:t>dolore</a:t>
            </a:r>
            <a:r>
              <a:rPr lang="sv-SE" dirty="0"/>
              <a:t> </a:t>
            </a:r>
            <a:r>
              <a:rPr lang="sv-SE" dirty="0" err="1"/>
              <a:t>magna</a:t>
            </a:r>
            <a:r>
              <a:rPr lang="sv-SE" dirty="0"/>
              <a:t> </a:t>
            </a:r>
            <a:r>
              <a:rPr lang="sv-SE" dirty="0" err="1"/>
              <a:t>aliqua</a:t>
            </a:r>
            <a:r>
              <a:rPr lang="sv-SE" dirty="0"/>
              <a:t>.”</a:t>
            </a:r>
          </a:p>
        </p:txBody>
      </p:sp>
      <p:pic>
        <p:nvPicPr>
          <p:cNvPr id="4" name="Bildobjekt 3">
            <a:extLst>
              <a:ext uri="{FF2B5EF4-FFF2-40B4-BE49-F238E27FC236}">
                <a16:creationId xmlns:a16="http://schemas.microsoft.com/office/drawing/2014/main" id="{766AAA9A-F05B-49CA-A203-BA7409B3589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88180" y="6248400"/>
            <a:ext cx="1956840" cy="342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3256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, text &amp;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tshållare för bild 7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2052638"/>
            <a:ext cx="3959225" cy="4805362"/>
          </a:xfrm>
          <a:solidFill>
            <a:schemeClr val="bg2"/>
          </a:solidFill>
        </p:spPr>
        <p:txBody>
          <a:bodyPr>
            <a:normAutofit/>
          </a:bodyPr>
          <a:lstStyle>
            <a:lvl1pPr marL="342900" marR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 sz="1400" i="1">
                <a:solidFill>
                  <a:schemeClr val="tx2"/>
                </a:solidFill>
              </a:defRPr>
            </a:lvl1pPr>
          </a:lstStyle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"Click on the icon in the                      middle to add a picture."</a:t>
            </a:r>
            <a:endParaRPr lang="sv-SE" dirty="0"/>
          </a:p>
        </p:txBody>
      </p:sp>
      <p:sp>
        <p:nvSpPr>
          <p:cNvPr id="17" name="Platshållare för bild 7"/>
          <p:cNvSpPr>
            <a:spLocks noGrp="1"/>
          </p:cNvSpPr>
          <p:nvPr>
            <p:ph type="pic" sz="quarter" idx="11" hasCustomPrompt="1"/>
          </p:nvPr>
        </p:nvSpPr>
        <p:spPr>
          <a:xfrm>
            <a:off x="8232775" y="2052638"/>
            <a:ext cx="3959225" cy="4805362"/>
          </a:xfrm>
          <a:solidFill>
            <a:schemeClr val="bg2"/>
          </a:solidFill>
        </p:spPr>
        <p:txBody>
          <a:bodyPr>
            <a:normAutofit/>
          </a:bodyPr>
          <a:lstStyle>
            <a:lvl1pPr marL="342900" marR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 sz="1400" i="1">
                <a:solidFill>
                  <a:schemeClr val="tx2"/>
                </a:solidFill>
              </a:defRPr>
            </a:lvl1pPr>
          </a:lstStyle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"Click on the icon in the                      middle to add a picture."</a:t>
            </a:r>
            <a:endParaRPr lang="sv-SE" dirty="0"/>
          </a:p>
        </p:txBody>
      </p:sp>
      <p:sp>
        <p:nvSpPr>
          <p:cNvPr id="18" name="Platshållare för bild 7"/>
          <p:cNvSpPr>
            <a:spLocks noGrp="1"/>
          </p:cNvSpPr>
          <p:nvPr>
            <p:ph type="pic" sz="quarter" idx="12" hasCustomPrompt="1"/>
          </p:nvPr>
        </p:nvSpPr>
        <p:spPr>
          <a:xfrm>
            <a:off x="4116387" y="2052638"/>
            <a:ext cx="3959225" cy="4805362"/>
          </a:xfrm>
          <a:solidFill>
            <a:schemeClr val="bg2"/>
          </a:solidFill>
        </p:spPr>
        <p:txBody>
          <a:bodyPr>
            <a:normAutofit/>
          </a:bodyPr>
          <a:lstStyle>
            <a:lvl1pPr marL="342900" marR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 sz="1400" i="1">
                <a:solidFill>
                  <a:schemeClr val="tx2"/>
                </a:solidFill>
              </a:defRPr>
            </a:lvl1pPr>
          </a:lstStyle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"Click on the icon in the                      middle to add a picture."</a:t>
            </a:r>
            <a:endParaRPr lang="sv-SE" dirty="0"/>
          </a:p>
        </p:txBody>
      </p:sp>
      <p:sp>
        <p:nvSpPr>
          <p:cNvPr id="9" name="Rubrik 1"/>
          <p:cNvSpPr>
            <a:spLocks noGrp="1"/>
          </p:cNvSpPr>
          <p:nvPr>
            <p:ph type="title" hasCustomPrompt="1"/>
          </p:nvPr>
        </p:nvSpPr>
        <p:spPr>
          <a:xfrm>
            <a:off x="489857" y="435429"/>
            <a:ext cx="11149693" cy="621846"/>
          </a:xfrm>
        </p:spPr>
        <p:txBody>
          <a:bodyPr anchor="t"/>
          <a:lstStyle>
            <a:lvl1pPr>
              <a:defRPr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sv-SE" dirty="0" err="1"/>
              <a:t>Title</a:t>
            </a:r>
            <a:r>
              <a:rPr lang="sv-SE" dirty="0"/>
              <a:t> </a:t>
            </a:r>
            <a:r>
              <a:rPr lang="sv-SE" dirty="0" err="1"/>
              <a:t>here</a:t>
            </a:r>
            <a:endParaRPr lang="sv-SE" dirty="0"/>
          </a:p>
        </p:txBody>
      </p:sp>
      <p:sp>
        <p:nvSpPr>
          <p:cNvPr id="10" name="Platshållare för text 3"/>
          <p:cNvSpPr>
            <a:spLocks noGrp="1"/>
          </p:cNvSpPr>
          <p:nvPr>
            <p:ph type="body" sz="quarter" idx="13" hasCustomPrompt="1"/>
          </p:nvPr>
        </p:nvSpPr>
        <p:spPr>
          <a:xfrm>
            <a:off x="490537" y="1090613"/>
            <a:ext cx="11149013" cy="681037"/>
          </a:xfrm>
        </p:spPr>
        <p:txBody>
          <a:bodyPr>
            <a:normAutofit/>
          </a:bodyPr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60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sv-SE" dirty="0" err="1"/>
              <a:t>Lorem</a:t>
            </a:r>
            <a:r>
              <a:rPr lang="sv-SE" dirty="0"/>
              <a:t> </a:t>
            </a:r>
            <a:r>
              <a:rPr lang="sv-SE" dirty="0" err="1"/>
              <a:t>ipsum</a:t>
            </a:r>
            <a:r>
              <a:rPr lang="sv-SE" dirty="0"/>
              <a:t> </a:t>
            </a:r>
            <a:r>
              <a:rPr lang="sv-SE" dirty="0" err="1"/>
              <a:t>dolor</a:t>
            </a:r>
            <a:r>
              <a:rPr lang="sv-SE" dirty="0"/>
              <a:t> </a:t>
            </a:r>
            <a:r>
              <a:rPr lang="sv-SE" dirty="0" err="1"/>
              <a:t>sit</a:t>
            </a:r>
            <a:r>
              <a:rPr lang="sv-SE" dirty="0"/>
              <a:t> </a:t>
            </a:r>
            <a:r>
              <a:rPr lang="sv-SE" dirty="0" err="1"/>
              <a:t>amet</a:t>
            </a:r>
            <a:r>
              <a:rPr lang="sv-SE" dirty="0"/>
              <a:t>, </a:t>
            </a:r>
            <a:r>
              <a:rPr lang="sv-SE" dirty="0" err="1"/>
              <a:t>consectetur</a:t>
            </a:r>
            <a:r>
              <a:rPr lang="sv-SE" dirty="0"/>
              <a:t> </a:t>
            </a:r>
            <a:r>
              <a:rPr lang="sv-SE" dirty="0" err="1"/>
              <a:t>adipiscing</a:t>
            </a:r>
            <a:r>
              <a:rPr lang="sv-SE" dirty="0"/>
              <a:t> elit, sed do </a:t>
            </a:r>
            <a:r>
              <a:rPr lang="sv-SE" dirty="0" err="1"/>
              <a:t>eiusmod</a:t>
            </a:r>
            <a:r>
              <a:rPr lang="sv-SE" dirty="0"/>
              <a:t> </a:t>
            </a:r>
            <a:r>
              <a:rPr lang="sv-SE" dirty="0" err="1"/>
              <a:t>tempor</a:t>
            </a:r>
            <a:r>
              <a:rPr lang="sv-SE" dirty="0"/>
              <a:t> </a:t>
            </a:r>
            <a:r>
              <a:rPr lang="sv-SE" dirty="0" err="1"/>
              <a:t>incididunt</a:t>
            </a:r>
            <a:r>
              <a:rPr lang="sv-SE" dirty="0"/>
              <a:t> ut </a:t>
            </a:r>
            <a:r>
              <a:rPr lang="sv-SE" dirty="0" err="1"/>
              <a:t>labore</a:t>
            </a:r>
            <a:r>
              <a:rPr lang="sv-SE" dirty="0"/>
              <a:t> et </a:t>
            </a:r>
            <a:r>
              <a:rPr lang="sv-SE" dirty="0" err="1"/>
              <a:t>dolore</a:t>
            </a:r>
            <a:r>
              <a:rPr lang="sv-SE" dirty="0"/>
              <a:t> </a:t>
            </a:r>
            <a:r>
              <a:rPr lang="sv-SE" dirty="0" err="1"/>
              <a:t>magna</a:t>
            </a:r>
            <a:r>
              <a:rPr lang="sv-SE" dirty="0"/>
              <a:t> </a:t>
            </a:r>
            <a:r>
              <a:rPr lang="sv-SE" dirty="0" err="1"/>
              <a:t>aliqua</a:t>
            </a:r>
            <a:r>
              <a:rPr lang="sv-SE" dirty="0"/>
              <a:t>.</a:t>
            </a:r>
          </a:p>
        </p:txBody>
      </p:sp>
      <p:pic>
        <p:nvPicPr>
          <p:cNvPr id="7" name="Bildobjekt 6">
            <a:extLst>
              <a:ext uri="{FF2B5EF4-FFF2-40B4-BE49-F238E27FC236}">
                <a16:creationId xmlns:a16="http://schemas.microsoft.com/office/drawing/2014/main" id="{F0627443-5D08-4907-A044-8B4840C19DE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89434" y="6259286"/>
            <a:ext cx="1954286" cy="34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1858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, subtitles &amp;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ubrik 1"/>
          <p:cNvSpPr>
            <a:spLocks noGrp="1"/>
          </p:cNvSpPr>
          <p:nvPr>
            <p:ph type="title" hasCustomPrompt="1"/>
          </p:nvPr>
        </p:nvSpPr>
        <p:spPr>
          <a:xfrm>
            <a:off x="489857" y="435429"/>
            <a:ext cx="11187112" cy="621846"/>
          </a:xfrm>
        </p:spPr>
        <p:txBody>
          <a:bodyPr anchor="t"/>
          <a:lstStyle>
            <a:lvl1pPr>
              <a:defRPr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sv-SE" dirty="0" err="1"/>
              <a:t>Title</a:t>
            </a:r>
            <a:r>
              <a:rPr lang="sv-SE" dirty="0"/>
              <a:t> </a:t>
            </a:r>
            <a:r>
              <a:rPr lang="sv-SE" dirty="0" err="1"/>
              <a:t>here</a:t>
            </a:r>
            <a:endParaRPr lang="sv-SE" dirty="0"/>
          </a:p>
        </p:txBody>
      </p:sp>
      <p:sp>
        <p:nvSpPr>
          <p:cNvPr id="3" name="Platshållare för text 2"/>
          <p:cNvSpPr>
            <a:spLocks noGrp="1"/>
          </p:cNvSpPr>
          <p:nvPr>
            <p:ph type="body" sz="quarter" idx="14" hasCustomPrompt="1"/>
          </p:nvPr>
        </p:nvSpPr>
        <p:spPr>
          <a:xfrm>
            <a:off x="490538" y="3933826"/>
            <a:ext cx="3368985" cy="647700"/>
          </a:xfrm>
        </p:spPr>
        <p:txBody>
          <a:bodyPr>
            <a:normAutofit/>
          </a:bodyPr>
          <a:lstStyle>
            <a:lvl1pPr marL="0" indent="0" algn="ctr">
              <a:buNone/>
              <a:defRPr sz="1800" b="1" i="0">
                <a:latin typeface="+mj-lt"/>
              </a:defRPr>
            </a:lvl1pPr>
          </a:lstStyle>
          <a:p>
            <a:pPr lvl="0"/>
            <a:r>
              <a:rPr lang="sv-SE" dirty="0" err="1"/>
              <a:t>Subtitle</a:t>
            </a:r>
            <a:r>
              <a:rPr lang="sv-SE" dirty="0"/>
              <a:t> </a:t>
            </a:r>
            <a:r>
              <a:rPr lang="sv-SE" dirty="0" err="1"/>
              <a:t>here</a:t>
            </a:r>
            <a:endParaRPr lang="sv-SE" dirty="0"/>
          </a:p>
        </p:txBody>
      </p:sp>
      <p:sp>
        <p:nvSpPr>
          <p:cNvPr id="5" name="Platshållare för text 4"/>
          <p:cNvSpPr>
            <a:spLocks noGrp="1"/>
          </p:cNvSpPr>
          <p:nvPr>
            <p:ph type="body" sz="quarter" idx="15" hasCustomPrompt="1"/>
          </p:nvPr>
        </p:nvSpPr>
        <p:spPr>
          <a:xfrm>
            <a:off x="489857" y="4581527"/>
            <a:ext cx="3377293" cy="1666874"/>
          </a:xfrm>
        </p:spPr>
        <p:txBody>
          <a:bodyPr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600"/>
            </a:lvl1pPr>
          </a:lstStyle>
          <a:p>
            <a:pPr lvl="0"/>
            <a:r>
              <a:rPr lang="sv-SE" dirty="0" err="1"/>
              <a:t>Lorem</a:t>
            </a:r>
            <a:r>
              <a:rPr lang="sv-SE" dirty="0"/>
              <a:t> </a:t>
            </a:r>
            <a:r>
              <a:rPr lang="sv-SE" dirty="0" err="1"/>
              <a:t>ipsum</a:t>
            </a:r>
            <a:r>
              <a:rPr lang="sv-SE" dirty="0"/>
              <a:t> </a:t>
            </a:r>
            <a:r>
              <a:rPr lang="sv-SE" dirty="0" err="1"/>
              <a:t>dolor</a:t>
            </a:r>
            <a:r>
              <a:rPr lang="sv-SE" dirty="0"/>
              <a:t> </a:t>
            </a:r>
            <a:r>
              <a:rPr lang="sv-SE" dirty="0" err="1"/>
              <a:t>sit</a:t>
            </a:r>
            <a:r>
              <a:rPr lang="sv-SE" dirty="0"/>
              <a:t> </a:t>
            </a:r>
            <a:r>
              <a:rPr lang="sv-SE" dirty="0" err="1"/>
              <a:t>amet</a:t>
            </a:r>
            <a:r>
              <a:rPr lang="sv-SE" dirty="0"/>
              <a:t>, </a:t>
            </a:r>
            <a:r>
              <a:rPr lang="sv-SE" dirty="0" err="1"/>
              <a:t>consectetur</a:t>
            </a:r>
            <a:r>
              <a:rPr lang="sv-SE" dirty="0"/>
              <a:t> </a:t>
            </a:r>
            <a:r>
              <a:rPr lang="sv-SE" dirty="0" err="1"/>
              <a:t>adipiscing</a:t>
            </a:r>
            <a:r>
              <a:rPr lang="sv-SE" dirty="0"/>
              <a:t> elit, sed do </a:t>
            </a:r>
            <a:r>
              <a:rPr lang="sv-SE" dirty="0" err="1"/>
              <a:t>eiusmod</a:t>
            </a:r>
            <a:r>
              <a:rPr lang="sv-SE" dirty="0"/>
              <a:t> </a:t>
            </a:r>
            <a:r>
              <a:rPr lang="sv-SE" dirty="0" err="1"/>
              <a:t>tempor</a:t>
            </a:r>
            <a:r>
              <a:rPr lang="sv-SE" dirty="0"/>
              <a:t> </a:t>
            </a:r>
            <a:r>
              <a:rPr lang="sv-SE" dirty="0" err="1"/>
              <a:t>incididunt</a:t>
            </a:r>
            <a:r>
              <a:rPr lang="sv-SE" dirty="0"/>
              <a:t> ut </a:t>
            </a:r>
            <a:r>
              <a:rPr lang="sv-SE" dirty="0" err="1"/>
              <a:t>labore</a:t>
            </a:r>
            <a:r>
              <a:rPr lang="sv-SE" dirty="0"/>
              <a:t> et </a:t>
            </a:r>
            <a:r>
              <a:rPr lang="sv-SE" dirty="0" err="1"/>
              <a:t>dolore</a:t>
            </a:r>
            <a:r>
              <a:rPr lang="sv-SE" dirty="0"/>
              <a:t> </a:t>
            </a:r>
            <a:r>
              <a:rPr lang="sv-SE" dirty="0" err="1"/>
              <a:t>magna</a:t>
            </a:r>
            <a:r>
              <a:rPr lang="sv-SE" dirty="0"/>
              <a:t> </a:t>
            </a:r>
            <a:r>
              <a:rPr lang="sv-SE" dirty="0" err="1"/>
              <a:t>aliqua</a:t>
            </a:r>
            <a:r>
              <a:rPr lang="sv-SE" dirty="0"/>
              <a:t>.</a:t>
            </a:r>
          </a:p>
          <a:p>
            <a:pPr lvl="0"/>
            <a:endParaRPr lang="sv-SE" dirty="0"/>
          </a:p>
        </p:txBody>
      </p:sp>
      <p:sp>
        <p:nvSpPr>
          <p:cNvPr id="13" name="Platshållare för text 2"/>
          <p:cNvSpPr>
            <a:spLocks noGrp="1"/>
          </p:cNvSpPr>
          <p:nvPr>
            <p:ph type="body" sz="quarter" idx="16" hasCustomPrompt="1"/>
          </p:nvPr>
        </p:nvSpPr>
        <p:spPr>
          <a:xfrm>
            <a:off x="8291512" y="3933826"/>
            <a:ext cx="3368985" cy="647700"/>
          </a:xfrm>
        </p:spPr>
        <p:txBody>
          <a:bodyPr>
            <a:normAutofit/>
          </a:bodyPr>
          <a:lstStyle>
            <a:lvl1pPr marL="0" indent="0" algn="ctr">
              <a:buNone/>
              <a:defRPr sz="1800" b="1" i="0">
                <a:latin typeface="+mj-lt"/>
              </a:defRPr>
            </a:lvl1pPr>
          </a:lstStyle>
          <a:p>
            <a:pPr lvl="0"/>
            <a:r>
              <a:rPr lang="sv-SE" dirty="0" err="1"/>
              <a:t>Subtitle</a:t>
            </a:r>
            <a:r>
              <a:rPr lang="sv-SE" dirty="0"/>
              <a:t> </a:t>
            </a:r>
            <a:r>
              <a:rPr lang="sv-SE" dirty="0" err="1"/>
              <a:t>here</a:t>
            </a:r>
            <a:endParaRPr lang="sv-SE" dirty="0"/>
          </a:p>
        </p:txBody>
      </p:sp>
      <p:sp>
        <p:nvSpPr>
          <p:cNvPr id="14" name="Platshållare för text 4"/>
          <p:cNvSpPr>
            <a:spLocks noGrp="1"/>
          </p:cNvSpPr>
          <p:nvPr>
            <p:ph type="body" sz="quarter" idx="17" hasCustomPrompt="1"/>
          </p:nvPr>
        </p:nvSpPr>
        <p:spPr>
          <a:xfrm>
            <a:off x="8290831" y="4581527"/>
            <a:ext cx="3377293" cy="1666874"/>
          </a:xfrm>
        </p:spPr>
        <p:txBody>
          <a:bodyPr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600"/>
            </a:lvl1pPr>
          </a:lstStyle>
          <a:p>
            <a:pPr lvl="0"/>
            <a:r>
              <a:rPr lang="sv-SE" dirty="0" err="1"/>
              <a:t>Lorem</a:t>
            </a:r>
            <a:r>
              <a:rPr lang="sv-SE" dirty="0"/>
              <a:t> </a:t>
            </a:r>
            <a:r>
              <a:rPr lang="sv-SE" dirty="0" err="1"/>
              <a:t>ipsum</a:t>
            </a:r>
            <a:r>
              <a:rPr lang="sv-SE" dirty="0"/>
              <a:t> </a:t>
            </a:r>
            <a:r>
              <a:rPr lang="sv-SE" dirty="0" err="1"/>
              <a:t>dolor</a:t>
            </a:r>
            <a:r>
              <a:rPr lang="sv-SE" dirty="0"/>
              <a:t> </a:t>
            </a:r>
            <a:r>
              <a:rPr lang="sv-SE" dirty="0" err="1"/>
              <a:t>sit</a:t>
            </a:r>
            <a:r>
              <a:rPr lang="sv-SE" dirty="0"/>
              <a:t> </a:t>
            </a:r>
            <a:r>
              <a:rPr lang="sv-SE" dirty="0" err="1"/>
              <a:t>amet</a:t>
            </a:r>
            <a:r>
              <a:rPr lang="sv-SE" dirty="0"/>
              <a:t>, </a:t>
            </a:r>
            <a:r>
              <a:rPr lang="sv-SE" dirty="0" err="1"/>
              <a:t>consectetur</a:t>
            </a:r>
            <a:r>
              <a:rPr lang="sv-SE" dirty="0"/>
              <a:t> </a:t>
            </a:r>
            <a:r>
              <a:rPr lang="sv-SE" dirty="0" err="1"/>
              <a:t>adipiscing</a:t>
            </a:r>
            <a:r>
              <a:rPr lang="sv-SE" dirty="0"/>
              <a:t> elit, sed do </a:t>
            </a:r>
            <a:r>
              <a:rPr lang="sv-SE" dirty="0" err="1"/>
              <a:t>eiusmod</a:t>
            </a:r>
            <a:r>
              <a:rPr lang="sv-SE" dirty="0"/>
              <a:t> </a:t>
            </a:r>
            <a:r>
              <a:rPr lang="sv-SE" dirty="0" err="1"/>
              <a:t>tempor</a:t>
            </a:r>
            <a:r>
              <a:rPr lang="sv-SE" dirty="0"/>
              <a:t> </a:t>
            </a:r>
            <a:r>
              <a:rPr lang="sv-SE" dirty="0" err="1"/>
              <a:t>incididunt</a:t>
            </a:r>
            <a:r>
              <a:rPr lang="sv-SE" dirty="0"/>
              <a:t> ut </a:t>
            </a:r>
            <a:r>
              <a:rPr lang="sv-SE" dirty="0" err="1"/>
              <a:t>labore</a:t>
            </a:r>
            <a:r>
              <a:rPr lang="sv-SE" dirty="0"/>
              <a:t> et </a:t>
            </a:r>
            <a:r>
              <a:rPr lang="sv-SE" dirty="0" err="1"/>
              <a:t>dolore</a:t>
            </a:r>
            <a:r>
              <a:rPr lang="sv-SE" dirty="0"/>
              <a:t> </a:t>
            </a:r>
            <a:r>
              <a:rPr lang="sv-SE" dirty="0" err="1"/>
              <a:t>magna</a:t>
            </a:r>
            <a:r>
              <a:rPr lang="sv-SE" dirty="0"/>
              <a:t> </a:t>
            </a:r>
            <a:r>
              <a:rPr lang="sv-SE" dirty="0" err="1"/>
              <a:t>aliqua</a:t>
            </a:r>
            <a:r>
              <a:rPr lang="sv-SE" dirty="0"/>
              <a:t>.</a:t>
            </a:r>
          </a:p>
          <a:p>
            <a:pPr lvl="0"/>
            <a:endParaRPr lang="sv-SE" dirty="0"/>
          </a:p>
        </p:txBody>
      </p:sp>
      <p:sp>
        <p:nvSpPr>
          <p:cNvPr id="15" name="Platshållare för text 2"/>
          <p:cNvSpPr>
            <a:spLocks noGrp="1"/>
          </p:cNvSpPr>
          <p:nvPr>
            <p:ph type="body" sz="quarter" idx="18" hasCustomPrompt="1"/>
          </p:nvPr>
        </p:nvSpPr>
        <p:spPr>
          <a:xfrm>
            <a:off x="4425310" y="3933826"/>
            <a:ext cx="3368985" cy="647700"/>
          </a:xfrm>
        </p:spPr>
        <p:txBody>
          <a:bodyPr>
            <a:normAutofit/>
          </a:bodyPr>
          <a:lstStyle>
            <a:lvl1pPr marL="0" indent="0" algn="ctr">
              <a:buNone/>
              <a:defRPr sz="1800" b="1" i="0">
                <a:latin typeface="+mj-lt"/>
              </a:defRPr>
            </a:lvl1pPr>
          </a:lstStyle>
          <a:p>
            <a:pPr lvl="0"/>
            <a:r>
              <a:rPr lang="sv-SE" dirty="0" err="1"/>
              <a:t>Subtitle</a:t>
            </a:r>
            <a:r>
              <a:rPr lang="sv-SE" dirty="0"/>
              <a:t> </a:t>
            </a:r>
            <a:r>
              <a:rPr lang="sv-SE" dirty="0" err="1"/>
              <a:t>here</a:t>
            </a:r>
            <a:endParaRPr lang="sv-SE" dirty="0"/>
          </a:p>
        </p:txBody>
      </p:sp>
      <p:sp>
        <p:nvSpPr>
          <p:cNvPr id="16" name="Platshållare för text 4"/>
          <p:cNvSpPr>
            <a:spLocks noGrp="1"/>
          </p:cNvSpPr>
          <p:nvPr>
            <p:ph type="body" sz="quarter" idx="19" hasCustomPrompt="1"/>
          </p:nvPr>
        </p:nvSpPr>
        <p:spPr>
          <a:xfrm>
            <a:off x="4424629" y="4581527"/>
            <a:ext cx="3377293" cy="1666874"/>
          </a:xfrm>
        </p:spPr>
        <p:txBody>
          <a:bodyPr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600"/>
            </a:lvl1pPr>
          </a:lstStyle>
          <a:p>
            <a:pPr lvl="0"/>
            <a:r>
              <a:rPr lang="sv-SE" dirty="0" err="1"/>
              <a:t>Lorem</a:t>
            </a:r>
            <a:r>
              <a:rPr lang="sv-SE" dirty="0"/>
              <a:t> </a:t>
            </a:r>
            <a:r>
              <a:rPr lang="sv-SE" dirty="0" err="1"/>
              <a:t>ipsum</a:t>
            </a:r>
            <a:r>
              <a:rPr lang="sv-SE" dirty="0"/>
              <a:t> </a:t>
            </a:r>
            <a:r>
              <a:rPr lang="sv-SE" dirty="0" err="1"/>
              <a:t>dolor</a:t>
            </a:r>
            <a:r>
              <a:rPr lang="sv-SE" dirty="0"/>
              <a:t> </a:t>
            </a:r>
            <a:r>
              <a:rPr lang="sv-SE" dirty="0" err="1"/>
              <a:t>sit</a:t>
            </a:r>
            <a:r>
              <a:rPr lang="sv-SE" dirty="0"/>
              <a:t> </a:t>
            </a:r>
            <a:r>
              <a:rPr lang="sv-SE" dirty="0" err="1"/>
              <a:t>amet</a:t>
            </a:r>
            <a:r>
              <a:rPr lang="sv-SE" dirty="0"/>
              <a:t>, </a:t>
            </a:r>
            <a:r>
              <a:rPr lang="sv-SE" dirty="0" err="1"/>
              <a:t>consectetur</a:t>
            </a:r>
            <a:r>
              <a:rPr lang="sv-SE" dirty="0"/>
              <a:t> </a:t>
            </a:r>
            <a:r>
              <a:rPr lang="sv-SE" dirty="0" err="1"/>
              <a:t>adipiscing</a:t>
            </a:r>
            <a:r>
              <a:rPr lang="sv-SE" dirty="0"/>
              <a:t> elit, sed do </a:t>
            </a:r>
            <a:r>
              <a:rPr lang="sv-SE" dirty="0" err="1"/>
              <a:t>eiusmod</a:t>
            </a:r>
            <a:r>
              <a:rPr lang="sv-SE" dirty="0"/>
              <a:t> </a:t>
            </a:r>
            <a:r>
              <a:rPr lang="sv-SE" dirty="0" err="1"/>
              <a:t>tempor</a:t>
            </a:r>
            <a:r>
              <a:rPr lang="sv-SE" dirty="0"/>
              <a:t> </a:t>
            </a:r>
            <a:r>
              <a:rPr lang="sv-SE" dirty="0" err="1"/>
              <a:t>incididunt</a:t>
            </a:r>
            <a:r>
              <a:rPr lang="sv-SE" dirty="0"/>
              <a:t> ut </a:t>
            </a:r>
            <a:r>
              <a:rPr lang="sv-SE" dirty="0" err="1"/>
              <a:t>labore</a:t>
            </a:r>
            <a:r>
              <a:rPr lang="sv-SE" dirty="0"/>
              <a:t> et </a:t>
            </a:r>
            <a:r>
              <a:rPr lang="sv-SE" dirty="0" err="1"/>
              <a:t>dolore</a:t>
            </a:r>
            <a:r>
              <a:rPr lang="sv-SE" dirty="0"/>
              <a:t> </a:t>
            </a:r>
            <a:r>
              <a:rPr lang="sv-SE" dirty="0" err="1"/>
              <a:t>magna</a:t>
            </a:r>
            <a:r>
              <a:rPr lang="sv-SE" dirty="0"/>
              <a:t> </a:t>
            </a:r>
            <a:r>
              <a:rPr lang="sv-SE" dirty="0" err="1"/>
              <a:t>aliqua</a:t>
            </a:r>
            <a:r>
              <a:rPr lang="sv-SE" dirty="0"/>
              <a:t>.</a:t>
            </a:r>
          </a:p>
          <a:p>
            <a:pPr lvl="0"/>
            <a:endParaRPr lang="sv-SE" dirty="0"/>
          </a:p>
        </p:txBody>
      </p:sp>
      <p:sp>
        <p:nvSpPr>
          <p:cNvPr id="7" name="Platshållare för bild 6"/>
          <p:cNvSpPr>
            <a:spLocks noGrp="1"/>
          </p:cNvSpPr>
          <p:nvPr>
            <p:ph type="pic" sz="quarter" idx="20" hasCustomPrompt="1"/>
          </p:nvPr>
        </p:nvSpPr>
        <p:spPr>
          <a:xfrm>
            <a:off x="490538" y="1304925"/>
            <a:ext cx="3376612" cy="2486025"/>
          </a:xfrm>
          <a:solidFill>
            <a:schemeClr val="bg2"/>
          </a:solidFill>
        </p:spPr>
        <p:txBody>
          <a:bodyPr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 sz="1400" i="1">
                <a:solidFill>
                  <a:schemeClr val="tx2"/>
                </a:solidFill>
              </a:defRPr>
            </a:lvl1pPr>
          </a:lstStyle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"Click on the icon in the          middle to add a picture."</a:t>
            </a:r>
            <a:endParaRPr lang="sv-SE" dirty="0"/>
          </a:p>
        </p:txBody>
      </p:sp>
      <p:sp>
        <p:nvSpPr>
          <p:cNvPr id="19" name="Platshållare för bild 6"/>
          <p:cNvSpPr>
            <a:spLocks noGrp="1"/>
          </p:cNvSpPr>
          <p:nvPr>
            <p:ph type="pic" sz="quarter" idx="21" hasCustomPrompt="1"/>
          </p:nvPr>
        </p:nvSpPr>
        <p:spPr>
          <a:xfrm>
            <a:off x="4425310" y="1304924"/>
            <a:ext cx="3376612" cy="2486025"/>
          </a:xfrm>
          <a:solidFill>
            <a:schemeClr val="bg2"/>
          </a:solidFill>
        </p:spPr>
        <p:txBody>
          <a:bodyPr>
            <a:normAutofit/>
          </a:bodyPr>
          <a:lstStyle>
            <a:lvl1pPr marL="342900" marR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 sz="1400" i="1">
                <a:solidFill>
                  <a:schemeClr val="tx2"/>
                </a:solidFill>
              </a:defRPr>
            </a:lvl1pPr>
          </a:lstStyle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"Click on the icon in the           middle to add a picture."</a:t>
            </a:r>
            <a:endParaRPr lang="sv-SE" dirty="0"/>
          </a:p>
        </p:txBody>
      </p:sp>
      <p:sp>
        <p:nvSpPr>
          <p:cNvPr id="20" name="Platshållare för bild 6"/>
          <p:cNvSpPr>
            <a:spLocks noGrp="1"/>
          </p:cNvSpPr>
          <p:nvPr>
            <p:ph type="pic" sz="quarter" idx="22" hasCustomPrompt="1"/>
          </p:nvPr>
        </p:nvSpPr>
        <p:spPr>
          <a:xfrm>
            <a:off x="8300357" y="1304923"/>
            <a:ext cx="3376612" cy="2486025"/>
          </a:xfrm>
          <a:solidFill>
            <a:schemeClr val="bg2"/>
          </a:solidFill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 sz="1400" i="1">
                <a:solidFill>
                  <a:schemeClr val="tx2"/>
                </a:solidFill>
              </a:defRPr>
            </a:lvl1pPr>
          </a:lstStyle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"Click on the icon in the           middle to add a picture."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4161183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Pa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ktangel 5">
            <a:extLst>
              <a:ext uri="{FF2B5EF4-FFF2-40B4-BE49-F238E27FC236}">
                <a16:creationId xmlns:a16="http://schemas.microsoft.com/office/drawing/2014/main" id="{96215E55-1814-4AED-AC76-67E38D9C1D7D}"/>
              </a:ext>
            </a:extLst>
          </p:cNvPr>
          <p:cNvSpPr/>
          <p:nvPr userDrawn="1"/>
        </p:nvSpPr>
        <p:spPr>
          <a:xfrm>
            <a:off x="9864969" y="6224954"/>
            <a:ext cx="2031023" cy="40444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4" name="Rektangel 3">
            <a:extLst>
              <a:ext uri="{FF2B5EF4-FFF2-40B4-BE49-F238E27FC236}">
                <a16:creationId xmlns:a16="http://schemas.microsoft.com/office/drawing/2014/main" id="{7F51C68C-27E9-4891-B175-6025BC802F3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 cstate="screen">
              <a:alphaModFix amt="2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1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5" name="Bildobjekt 4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79751" y="2833987"/>
            <a:ext cx="5832498" cy="1020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8524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format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46C1A-C730-4D4B-95F7-6B2E7E9E5D42}" type="datetime1">
              <a:rPr lang="sv-SE" smtClean="0"/>
              <a:t>2018-05-03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This is a presentation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9AE71A-DDF9-A84A-8329-C2FB9462CF51}" type="slidenum">
              <a:rPr lang="en-US" smtClean="0"/>
              <a:t>‹#›</a:t>
            </a:fld>
            <a:endParaRPr lang="en-US"/>
          </a:p>
        </p:txBody>
      </p:sp>
      <p:cxnSp>
        <p:nvCxnSpPr>
          <p:cNvPr id="6" name="Straight Connector 6">
            <a:extLst>
              <a:ext uri="{FF2B5EF4-FFF2-40B4-BE49-F238E27FC236}">
                <a16:creationId xmlns:a16="http://schemas.microsoft.com/office/drawing/2014/main" id="{B941778B-F534-6245-A817-571CAB40C822}"/>
              </a:ext>
            </a:extLst>
          </p:cNvPr>
          <p:cNvCxnSpPr/>
          <p:nvPr userDrawn="1"/>
        </p:nvCxnSpPr>
        <p:spPr>
          <a:xfrm>
            <a:off x="1088945" y="2525491"/>
            <a:ext cx="1801851" cy="0"/>
          </a:xfrm>
          <a:prstGeom prst="line">
            <a:avLst/>
          </a:prstGeom>
          <a:ln>
            <a:solidFill>
              <a:schemeClr val="tx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63576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rubrik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v-SE" dirty="0"/>
              <a:t>Klicka här för att ändra format</a:t>
            </a:r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v-SE" dirty="0"/>
              <a:t>Redigera format för bakgrundstext</a:t>
            </a:r>
          </a:p>
          <a:p>
            <a:pPr lvl="1"/>
            <a:r>
              <a:rPr lang="sv-SE" dirty="0"/>
              <a:t>Nivå två</a:t>
            </a:r>
          </a:p>
          <a:p>
            <a:pPr lvl="2"/>
            <a:r>
              <a:rPr lang="sv-SE" dirty="0"/>
              <a:t>Nivå tre</a:t>
            </a:r>
          </a:p>
          <a:p>
            <a:pPr lvl="3"/>
            <a:r>
              <a:rPr lang="sv-SE" dirty="0"/>
              <a:t>Nivå fyra</a:t>
            </a:r>
          </a:p>
        </p:txBody>
      </p:sp>
      <p:pic>
        <p:nvPicPr>
          <p:cNvPr id="4" name="Bildobjekt 3">
            <a:extLst>
              <a:ext uri="{FF2B5EF4-FFF2-40B4-BE49-F238E27FC236}">
                <a16:creationId xmlns:a16="http://schemas.microsoft.com/office/drawing/2014/main" id="{A70307DA-2442-4A35-946B-2425326B9217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89434" y="6248400"/>
            <a:ext cx="1954286" cy="34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9845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3" r:id="rId2"/>
    <p:sldLayoutId id="2147483650" r:id="rId3"/>
    <p:sldLayoutId id="2147483685" r:id="rId4"/>
    <p:sldLayoutId id="2147483686" r:id="rId5"/>
    <p:sldLayoutId id="2147483676" r:id="rId6"/>
    <p:sldLayoutId id="2147483707" r:id="rId7"/>
    <p:sldLayoutId id="2147483658" r:id="rId8"/>
    <p:sldLayoutId id="2147483708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i="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i="1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hyperlink" Target="http://r4ds.had.co.nz/" TargetMode="External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png"/><Relationship Id="rId5" Type="http://schemas.openxmlformats.org/officeDocument/2006/relationships/hyperlink" Target="https://creativecommons.org/licenses/by-nc-nd/3.0/us/" TargetMode="External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jpeg"/><Relationship Id="rId5" Type="http://schemas.openxmlformats.org/officeDocument/2006/relationships/image" Target="../media/image32.png"/><Relationship Id="rId4" Type="http://schemas.openxmlformats.org/officeDocument/2006/relationships/image" Target="../media/image20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43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jpe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jpe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jpeg"/><Relationship Id="rId3" Type="http://schemas.openxmlformats.org/officeDocument/2006/relationships/image" Target="../media/image50.png"/><Relationship Id="rId7" Type="http://schemas.openxmlformats.org/officeDocument/2006/relationships/image" Target="../media/image54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9.png"/><Relationship Id="rId5" Type="http://schemas.openxmlformats.org/officeDocument/2006/relationships/image" Target="../media/image56.png"/><Relationship Id="rId4" Type="http://schemas.openxmlformats.org/officeDocument/2006/relationships/image" Target="../media/image58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1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0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13" Type="http://schemas.openxmlformats.org/officeDocument/2006/relationships/hyperlink" Target="https://creativecommons.org/licenses/by-nc-nd/3.0/us/" TargetMode="External"/><Relationship Id="rId3" Type="http://schemas.openxmlformats.org/officeDocument/2006/relationships/image" Target="../media/image19.png"/><Relationship Id="rId7" Type="http://schemas.openxmlformats.org/officeDocument/2006/relationships/image" Target="../media/image23.jpeg"/><Relationship Id="rId12" Type="http://schemas.openxmlformats.org/officeDocument/2006/relationships/hyperlink" Target="http://r4ds.had.co.nz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jpeg"/><Relationship Id="rId11" Type="http://schemas.openxmlformats.org/officeDocument/2006/relationships/image" Target="../media/image27.png"/><Relationship Id="rId5" Type="http://schemas.openxmlformats.org/officeDocument/2006/relationships/image" Target="../media/image21.jpeg"/><Relationship Id="rId10" Type="http://schemas.openxmlformats.org/officeDocument/2006/relationships/image" Target="../media/image26.svg"/><Relationship Id="rId4" Type="http://schemas.openxmlformats.org/officeDocument/2006/relationships/image" Target="../media/image20.svg"/><Relationship Id="rId9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ktangel 18">
            <a:extLst>
              <a:ext uri="{FF2B5EF4-FFF2-40B4-BE49-F238E27FC236}">
                <a16:creationId xmlns:a16="http://schemas.microsoft.com/office/drawing/2014/main" id="{DFAADFA0-34C2-40E8-9BEF-2FF024D2F308}"/>
              </a:ext>
            </a:extLst>
          </p:cNvPr>
          <p:cNvSpPr/>
          <p:nvPr/>
        </p:nvSpPr>
        <p:spPr>
          <a:xfrm>
            <a:off x="693420" y="413852"/>
            <a:ext cx="11498580" cy="44365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v-SE" sz="2800" b="1" dirty="0"/>
              <a:t>If </a:t>
            </a:r>
            <a:r>
              <a:rPr lang="sv-SE" sz="2800" b="1" dirty="0" err="1"/>
              <a:t>you</a:t>
            </a:r>
            <a:r>
              <a:rPr lang="sv-SE" sz="2800" b="1" dirty="0"/>
              <a:t> </a:t>
            </a:r>
            <a:r>
              <a:rPr lang="sv-SE" sz="2800" b="1" dirty="0" err="1"/>
              <a:t>brought</a:t>
            </a:r>
            <a:r>
              <a:rPr lang="sv-SE" sz="2800" b="1" dirty="0"/>
              <a:t> </a:t>
            </a:r>
            <a:r>
              <a:rPr lang="sv-SE" sz="2800" b="1" dirty="0" err="1"/>
              <a:t>your</a:t>
            </a:r>
            <a:r>
              <a:rPr lang="sv-SE" sz="2800" b="1" dirty="0"/>
              <a:t> </a:t>
            </a:r>
            <a:r>
              <a:rPr lang="sv-SE" sz="2800" b="1" dirty="0" err="1"/>
              <a:t>own</a:t>
            </a:r>
            <a:r>
              <a:rPr lang="sv-SE" sz="2800" b="1" dirty="0"/>
              <a:t> laptop</a:t>
            </a:r>
          </a:p>
          <a:p>
            <a:endParaRPr lang="sv-SE" dirty="0"/>
          </a:p>
          <a:p>
            <a:r>
              <a:rPr lang="sv-SE" sz="2000" i="1" dirty="0" err="1"/>
              <a:t>Getting</a:t>
            </a:r>
            <a:r>
              <a:rPr lang="sv-SE" sz="2000" i="1" dirty="0"/>
              <a:t> </a:t>
            </a:r>
            <a:r>
              <a:rPr lang="sv-SE" sz="2000" i="1" dirty="0" err="1"/>
              <a:t>started</a:t>
            </a:r>
            <a:r>
              <a:rPr lang="sv-SE" sz="2000" i="1" dirty="0"/>
              <a:t>:</a:t>
            </a:r>
          </a:p>
          <a:p>
            <a:endParaRPr lang="sv-SE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v-SE" sz="2000" dirty="0"/>
              <a:t>Make sure </a:t>
            </a:r>
            <a:r>
              <a:rPr lang="sv-SE" sz="2000" dirty="0" err="1"/>
              <a:t>you</a:t>
            </a:r>
            <a:r>
              <a:rPr lang="sv-SE" sz="2000" dirty="0"/>
              <a:t> </a:t>
            </a:r>
            <a:r>
              <a:rPr lang="sv-SE" sz="2000" dirty="0" err="1"/>
              <a:t>have</a:t>
            </a:r>
            <a:r>
              <a:rPr lang="sv-SE" sz="2000" dirty="0"/>
              <a:t> </a:t>
            </a:r>
            <a:r>
              <a:rPr lang="sv-SE" sz="2000" dirty="0" err="1"/>
              <a:t>installed</a:t>
            </a:r>
            <a:r>
              <a:rPr lang="sv-SE" sz="2000" dirty="0"/>
              <a:t> R and </a:t>
            </a:r>
            <a:r>
              <a:rPr lang="sv-SE" sz="2000" dirty="0" err="1"/>
              <a:t>RStudio</a:t>
            </a:r>
            <a:r>
              <a:rPr lang="sv-SE" sz="2000" dirty="0"/>
              <a:t>, and </a:t>
            </a:r>
            <a:r>
              <a:rPr lang="sv-SE" sz="2000" dirty="0" err="1"/>
              <a:t>run</a:t>
            </a:r>
            <a:r>
              <a:rPr lang="sv-SE" sz="2000" dirty="0"/>
              <a:t> </a:t>
            </a:r>
            <a:r>
              <a:rPr lang="sv-SE" sz="2000" dirty="0" err="1"/>
              <a:t>install.packages</a:t>
            </a:r>
            <a:r>
              <a:rPr lang="sv-SE" sz="2000" dirty="0"/>
              <a:t>(”</a:t>
            </a:r>
            <a:r>
              <a:rPr lang="sv-SE" sz="2000" dirty="0" err="1"/>
              <a:t>tidyverse</a:t>
            </a:r>
            <a:r>
              <a:rPr lang="sv-SE" sz="2000" dirty="0"/>
              <a:t>”) in </a:t>
            </a:r>
            <a:r>
              <a:rPr lang="sv-SE" sz="2000" dirty="0" err="1"/>
              <a:t>RStudio</a:t>
            </a:r>
            <a:endParaRPr lang="sv-SE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sz="2000" dirty="0" err="1"/>
              <a:t>Download</a:t>
            </a:r>
            <a:r>
              <a:rPr lang="sv-SE" sz="2000" dirty="0"/>
              <a:t> or </a:t>
            </a:r>
            <a:r>
              <a:rPr lang="sv-SE" sz="2000" dirty="0" err="1"/>
              <a:t>clone</a:t>
            </a:r>
            <a:r>
              <a:rPr lang="sv-SE" sz="2000" dirty="0"/>
              <a:t> </a:t>
            </a:r>
            <a:r>
              <a:rPr lang="sv-SE" sz="2000" dirty="0" err="1"/>
              <a:t>files</a:t>
            </a:r>
            <a:r>
              <a:rPr lang="sv-SE" sz="2000" dirty="0"/>
              <a:t> from: https://github.com/olofgarpinger/foo_cafe_pres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sz="2000" dirty="0"/>
              <a:t>Make sure the </a:t>
            </a:r>
            <a:r>
              <a:rPr lang="sv-SE" sz="2000" dirty="0" err="1"/>
              <a:t>files</a:t>
            </a:r>
            <a:r>
              <a:rPr lang="sv-SE" sz="2000" dirty="0"/>
              <a:t> </a:t>
            </a:r>
            <a:r>
              <a:rPr lang="sv-SE" sz="2000" dirty="0" err="1"/>
              <a:t>are</a:t>
            </a:r>
            <a:r>
              <a:rPr lang="sv-SE" sz="2000" dirty="0"/>
              <a:t> in the same folder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sz="2000" dirty="0" err="1"/>
              <a:t>This</a:t>
            </a:r>
            <a:r>
              <a:rPr lang="sv-SE" sz="2000" dirty="0"/>
              <a:t> </a:t>
            </a:r>
            <a:r>
              <a:rPr lang="sv-SE" sz="2000" dirty="0" err="1"/>
              <a:t>evening’s</a:t>
            </a:r>
            <a:r>
              <a:rPr lang="sv-SE" sz="2000" dirty="0"/>
              <a:t> presentation is </a:t>
            </a:r>
            <a:r>
              <a:rPr lang="sv-SE" sz="2000" dirty="0" err="1"/>
              <a:t>available</a:t>
            </a:r>
            <a:r>
              <a:rPr lang="sv-SE" sz="2000" dirty="0"/>
              <a:t> </a:t>
            </a:r>
            <a:r>
              <a:rPr lang="sv-SE" sz="2000" dirty="0" err="1"/>
              <a:t>there</a:t>
            </a:r>
            <a:r>
              <a:rPr lang="sv-SE" sz="2000" dirty="0"/>
              <a:t> </a:t>
            </a:r>
            <a:r>
              <a:rPr lang="sv-SE" sz="2000" dirty="0" err="1"/>
              <a:t>too</a:t>
            </a:r>
            <a:endParaRPr lang="sv-SE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sz="2000" dirty="0" err="1"/>
              <a:t>Navigate</a:t>
            </a:r>
            <a:r>
              <a:rPr lang="sv-SE" sz="2000" dirty="0"/>
              <a:t> to the </a:t>
            </a:r>
            <a:r>
              <a:rPr lang="sv-SE" sz="2000" dirty="0" err="1"/>
              <a:t>downloaded</a:t>
            </a:r>
            <a:r>
              <a:rPr lang="sv-SE" sz="2000" dirty="0"/>
              <a:t> </a:t>
            </a:r>
            <a:r>
              <a:rPr lang="sv-SE" sz="2000" dirty="0" err="1"/>
              <a:t>files</a:t>
            </a:r>
            <a:r>
              <a:rPr lang="sv-SE" sz="2000" dirty="0"/>
              <a:t> and </a:t>
            </a:r>
            <a:r>
              <a:rPr lang="sv-SE" sz="2000" dirty="0" err="1"/>
              <a:t>open</a:t>
            </a:r>
            <a:r>
              <a:rPr lang="sv-SE" sz="2000" dirty="0"/>
              <a:t> the .</a:t>
            </a:r>
            <a:r>
              <a:rPr lang="sv-SE" sz="2000" dirty="0" err="1"/>
              <a:t>Rproj</a:t>
            </a:r>
            <a:r>
              <a:rPr lang="sv-SE" sz="2000" dirty="0"/>
              <a:t> </a:t>
            </a:r>
            <a:r>
              <a:rPr lang="sv-SE" sz="2000" dirty="0" err="1"/>
              <a:t>file</a:t>
            </a:r>
            <a:r>
              <a:rPr lang="sv-SE" sz="2000" dirty="0"/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sz="2000" dirty="0"/>
              <a:t>In </a:t>
            </a:r>
            <a:r>
              <a:rPr lang="sv-SE" sz="2000" dirty="0" err="1"/>
              <a:t>RStudio</a:t>
            </a:r>
            <a:r>
              <a:rPr lang="sv-SE" sz="2000" dirty="0"/>
              <a:t>, </a:t>
            </a:r>
            <a:r>
              <a:rPr lang="sv-SE" sz="2000" dirty="0" err="1"/>
              <a:t>open</a:t>
            </a:r>
            <a:r>
              <a:rPr lang="sv-SE" sz="2000" dirty="0"/>
              <a:t> </a:t>
            </a:r>
            <a:r>
              <a:rPr lang="sv-SE" sz="2000" dirty="0" err="1"/>
              <a:t>file</a:t>
            </a:r>
            <a:r>
              <a:rPr lang="sv-SE" sz="2000" dirty="0"/>
              <a:t> ”rcode_foo_cafe_20180503.R” </a:t>
            </a:r>
            <a:r>
              <a:rPr lang="sv-SE" sz="2000" dirty="0" err="1"/>
              <a:t>unless</a:t>
            </a:r>
            <a:r>
              <a:rPr lang="sv-SE" sz="2000" dirty="0"/>
              <a:t> it is </a:t>
            </a:r>
            <a:r>
              <a:rPr lang="sv-SE" sz="2000" dirty="0" err="1"/>
              <a:t>already</a:t>
            </a:r>
            <a:r>
              <a:rPr lang="sv-SE" sz="2000" dirty="0"/>
              <a:t> </a:t>
            </a:r>
            <a:r>
              <a:rPr lang="sv-SE" sz="2000" dirty="0" err="1"/>
              <a:t>open</a:t>
            </a:r>
            <a:endParaRPr lang="sv-SE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sz="2000" dirty="0"/>
              <a:t>To </a:t>
            </a:r>
            <a:r>
              <a:rPr lang="sv-SE" sz="2000" dirty="0" err="1"/>
              <a:t>run</a:t>
            </a:r>
            <a:r>
              <a:rPr lang="sv-SE" sz="2000" dirty="0"/>
              <a:t> a </a:t>
            </a:r>
            <a:r>
              <a:rPr lang="sv-SE" sz="2000" dirty="0" err="1"/>
              <a:t>line</a:t>
            </a:r>
            <a:r>
              <a:rPr lang="sv-SE" sz="2000" dirty="0"/>
              <a:t> </a:t>
            </a:r>
            <a:r>
              <a:rPr lang="sv-SE" sz="2000" dirty="0" err="1"/>
              <a:t>of</a:t>
            </a:r>
            <a:r>
              <a:rPr lang="sv-SE" sz="2000" dirty="0"/>
              <a:t> </a:t>
            </a:r>
            <a:r>
              <a:rPr lang="sv-SE" sz="2000" dirty="0" err="1"/>
              <a:t>code</a:t>
            </a:r>
            <a:r>
              <a:rPr lang="sv-SE" sz="2000" dirty="0"/>
              <a:t> in </a:t>
            </a:r>
            <a:r>
              <a:rPr lang="sv-SE" sz="2000" dirty="0" err="1"/>
              <a:t>RStudio</a:t>
            </a:r>
            <a:r>
              <a:rPr lang="sv-SE" sz="2000" dirty="0"/>
              <a:t>, </a:t>
            </a:r>
            <a:r>
              <a:rPr lang="sv-SE" sz="2000" dirty="0" err="1"/>
              <a:t>click</a:t>
            </a:r>
            <a:r>
              <a:rPr lang="sv-SE" sz="2000" dirty="0"/>
              <a:t> on the </a:t>
            </a:r>
            <a:r>
              <a:rPr lang="sv-SE" sz="2000" dirty="0" err="1"/>
              <a:t>line</a:t>
            </a:r>
            <a:r>
              <a:rPr lang="sv-SE" sz="2000" dirty="0"/>
              <a:t> and press: </a:t>
            </a:r>
            <a:r>
              <a:rPr lang="sv-SE" sz="2000" dirty="0" err="1"/>
              <a:t>Ctrl</a:t>
            </a:r>
            <a:r>
              <a:rPr lang="sv-SE" sz="2000" dirty="0"/>
              <a:t> + </a:t>
            </a:r>
            <a:r>
              <a:rPr lang="sv-SE" sz="2000" dirty="0" err="1"/>
              <a:t>Enter</a:t>
            </a:r>
            <a:endParaRPr lang="sv-SE" sz="2000" dirty="0"/>
          </a:p>
        </p:txBody>
      </p:sp>
    </p:spTree>
    <p:extLst>
      <p:ext uri="{BB962C8B-B14F-4D97-AF65-F5344CB8AC3E}">
        <p14:creationId xmlns:p14="http://schemas.microsoft.com/office/powerpoint/2010/main" val="35294257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ubrik 6">
            <a:extLst>
              <a:ext uri="{FF2B5EF4-FFF2-40B4-BE49-F238E27FC236}">
                <a16:creationId xmlns:a16="http://schemas.microsoft.com/office/drawing/2014/main" id="{61110B2C-4865-477C-925F-34531AE578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02" y="461319"/>
            <a:ext cx="10967291" cy="1012371"/>
          </a:xfrm>
        </p:spPr>
        <p:txBody>
          <a:bodyPr>
            <a:normAutofit/>
          </a:bodyPr>
          <a:lstStyle/>
          <a:p>
            <a:r>
              <a:rPr lang="sv-SE" dirty="0" err="1"/>
              <a:t>Programming</a:t>
            </a:r>
            <a:r>
              <a:rPr lang="sv-SE" dirty="0"/>
              <a:t> in R</a:t>
            </a:r>
          </a:p>
        </p:txBody>
      </p:sp>
      <p:pic>
        <p:nvPicPr>
          <p:cNvPr id="6" name="Bildobjekt 5">
            <a:extLst>
              <a:ext uri="{FF2B5EF4-FFF2-40B4-BE49-F238E27FC236}">
                <a16:creationId xmlns:a16="http://schemas.microsoft.com/office/drawing/2014/main" id="{4D60287A-C332-4570-8F3E-90AD2CC0B1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94614" y="1724183"/>
            <a:ext cx="5002772" cy="387646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9772340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ubrik 2">
            <a:extLst>
              <a:ext uri="{FF2B5EF4-FFF2-40B4-BE49-F238E27FC236}">
                <a16:creationId xmlns:a16="http://schemas.microsoft.com/office/drawing/2014/main" id="{491FA05C-384C-4DED-9C2B-4BC66E9CD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About</a:t>
            </a:r>
            <a:r>
              <a:rPr lang="sv-SE" dirty="0"/>
              <a:t> R</a:t>
            </a:r>
          </a:p>
        </p:txBody>
      </p:sp>
      <p:sp>
        <p:nvSpPr>
          <p:cNvPr id="9" name="textruta 8">
            <a:extLst>
              <a:ext uri="{FF2B5EF4-FFF2-40B4-BE49-F238E27FC236}">
                <a16:creationId xmlns:a16="http://schemas.microsoft.com/office/drawing/2014/main" id="{4E4672E3-7796-4039-8DCB-A840F305F3C6}"/>
              </a:ext>
            </a:extLst>
          </p:cNvPr>
          <p:cNvSpPr txBox="1"/>
          <p:nvPr/>
        </p:nvSpPr>
        <p:spPr>
          <a:xfrm>
            <a:off x="539846" y="986529"/>
            <a:ext cx="7176653" cy="4317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sv-SE" sz="1600" dirty="0" err="1"/>
              <a:t>Language</a:t>
            </a:r>
            <a:r>
              <a:rPr lang="sv-SE" sz="1600" dirty="0"/>
              <a:t> and </a:t>
            </a:r>
            <a:r>
              <a:rPr lang="sv-SE" sz="1600" dirty="0" err="1"/>
              <a:t>environment</a:t>
            </a:r>
            <a:r>
              <a:rPr lang="sv-SE" sz="1600" dirty="0"/>
              <a:t> for </a:t>
            </a:r>
            <a:r>
              <a:rPr lang="sv-SE" sz="1600" dirty="0" err="1"/>
              <a:t>statistical</a:t>
            </a:r>
            <a:r>
              <a:rPr lang="sv-SE" sz="1600" dirty="0"/>
              <a:t> </a:t>
            </a:r>
            <a:r>
              <a:rPr lang="sv-SE" sz="1600" dirty="0" err="1"/>
              <a:t>computing</a:t>
            </a:r>
            <a:r>
              <a:rPr lang="sv-SE" sz="1600" dirty="0"/>
              <a:t> and </a:t>
            </a:r>
            <a:r>
              <a:rPr lang="sv-SE" sz="1600" dirty="0" err="1"/>
              <a:t>graphics</a:t>
            </a:r>
            <a:endParaRPr lang="sv-SE" sz="1600" dirty="0"/>
          </a:p>
          <a:p>
            <a:pPr marL="800100" lvl="1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sv-SE" sz="1600" dirty="0" err="1"/>
              <a:t>Roughly</a:t>
            </a:r>
            <a:r>
              <a:rPr lang="sv-SE" sz="1600" dirty="0"/>
              <a:t> 20 </a:t>
            </a:r>
            <a:r>
              <a:rPr lang="sv-SE" sz="1600" dirty="0" err="1"/>
              <a:t>years</a:t>
            </a:r>
            <a:r>
              <a:rPr lang="sv-SE" sz="1600" dirty="0"/>
              <a:t> old</a:t>
            </a:r>
          </a:p>
          <a:p>
            <a:pPr marL="3429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sv-SE" sz="1600" dirty="0" err="1"/>
              <a:t>Free</a:t>
            </a:r>
            <a:endParaRPr lang="sv-SE" sz="1600" dirty="0"/>
          </a:p>
          <a:p>
            <a:pPr marL="800100" lvl="1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sv-SE" sz="1600" dirty="0" err="1"/>
              <a:t>Download</a:t>
            </a:r>
            <a:r>
              <a:rPr lang="sv-SE" sz="1600" dirty="0"/>
              <a:t> from: https://cran.r-project.org/</a:t>
            </a:r>
          </a:p>
          <a:p>
            <a:pPr marL="3429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sv-SE" sz="1600" dirty="0"/>
              <a:t>Most </a:t>
            </a:r>
            <a:r>
              <a:rPr lang="sv-SE" sz="1600" dirty="0" err="1"/>
              <a:t>often</a:t>
            </a:r>
            <a:r>
              <a:rPr lang="sv-SE" sz="1600" dirty="0"/>
              <a:t> </a:t>
            </a:r>
            <a:r>
              <a:rPr lang="sv-SE" sz="1600" dirty="0" err="1"/>
              <a:t>used</a:t>
            </a:r>
            <a:r>
              <a:rPr lang="sv-SE" sz="1600" dirty="0"/>
              <a:t> </a:t>
            </a:r>
            <a:r>
              <a:rPr lang="sv-SE" sz="1600" dirty="0" err="1"/>
              <a:t>together</a:t>
            </a:r>
            <a:r>
              <a:rPr lang="sv-SE" sz="1600" dirty="0"/>
              <a:t> </a:t>
            </a:r>
            <a:r>
              <a:rPr lang="sv-SE" sz="1600" dirty="0" err="1"/>
              <a:t>with</a:t>
            </a:r>
            <a:r>
              <a:rPr lang="sv-SE" sz="1600" dirty="0"/>
              <a:t> the </a:t>
            </a:r>
            <a:r>
              <a:rPr lang="sv-SE" sz="1600" dirty="0" err="1"/>
              <a:t>RStudio</a:t>
            </a:r>
            <a:r>
              <a:rPr lang="sv-SE" sz="1600" dirty="0"/>
              <a:t> IDE</a:t>
            </a:r>
          </a:p>
          <a:p>
            <a:pPr marL="800100" lvl="1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sv-SE" sz="1600" dirty="0" err="1"/>
              <a:t>Download</a:t>
            </a:r>
            <a:r>
              <a:rPr lang="sv-SE" sz="1600" dirty="0"/>
              <a:t> from: https://www.rstudio.com/</a:t>
            </a:r>
          </a:p>
          <a:p>
            <a:pPr marL="3429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sv-SE" sz="1600" dirty="0" err="1"/>
              <a:t>Large</a:t>
            </a:r>
            <a:r>
              <a:rPr lang="sv-SE" sz="1600" dirty="0"/>
              <a:t> </a:t>
            </a:r>
            <a:r>
              <a:rPr lang="sv-SE" sz="1600" dirty="0" err="1"/>
              <a:t>number</a:t>
            </a:r>
            <a:r>
              <a:rPr lang="sv-SE" sz="1600" dirty="0"/>
              <a:t> </a:t>
            </a:r>
            <a:r>
              <a:rPr lang="sv-SE" sz="1600" dirty="0" err="1"/>
              <a:t>of</a:t>
            </a:r>
            <a:r>
              <a:rPr lang="sv-SE" sz="1600" dirty="0"/>
              <a:t> </a:t>
            </a:r>
            <a:r>
              <a:rPr lang="sv-SE" sz="1600" dirty="0" err="1"/>
              <a:t>packages</a:t>
            </a:r>
            <a:r>
              <a:rPr lang="sv-SE" sz="1600" dirty="0"/>
              <a:t> </a:t>
            </a:r>
          </a:p>
          <a:p>
            <a:pPr marL="800100" lvl="1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sv-SE" sz="1600" dirty="0" err="1"/>
              <a:t>Statistics</a:t>
            </a:r>
            <a:r>
              <a:rPr lang="sv-SE" sz="1600" dirty="0"/>
              <a:t>, </a:t>
            </a:r>
            <a:r>
              <a:rPr lang="sv-SE" sz="1600" dirty="0" err="1"/>
              <a:t>Machine</a:t>
            </a:r>
            <a:r>
              <a:rPr lang="sv-SE" sz="1600" dirty="0"/>
              <a:t> Learning, </a:t>
            </a:r>
            <a:r>
              <a:rPr lang="sv-SE" sz="1600" dirty="0" err="1"/>
              <a:t>Visualization</a:t>
            </a:r>
            <a:r>
              <a:rPr lang="sv-SE" sz="1600" dirty="0"/>
              <a:t>, Data Manipulation, etc.</a:t>
            </a:r>
          </a:p>
          <a:p>
            <a:pPr marL="3429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sv-SE" sz="1600" dirty="0" err="1"/>
              <a:t>Very</a:t>
            </a:r>
            <a:r>
              <a:rPr lang="sv-SE" sz="1600" dirty="0"/>
              <a:t> </a:t>
            </a:r>
            <a:r>
              <a:rPr lang="sv-SE" sz="1600" dirty="0" err="1"/>
              <a:t>popular</a:t>
            </a:r>
            <a:r>
              <a:rPr lang="sv-SE" sz="1600" dirty="0"/>
              <a:t> </a:t>
            </a:r>
            <a:r>
              <a:rPr lang="sv-SE" sz="1600" dirty="0" err="1"/>
              <a:t>among</a:t>
            </a:r>
            <a:r>
              <a:rPr lang="sv-SE" sz="1600" dirty="0"/>
              <a:t> Data Scientists</a:t>
            </a:r>
          </a:p>
          <a:p>
            <a:pPr marL="800100" lvl="1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sv-SE" sz="1600" dirty="0" err="1"/>
              <a:t>Much</a:t>
            </a:r>
            <a:r>
              <a:rPr lang="sv-SE" sz="1600" dirty="0"/>
              <a:t> </a:t>
            </a:r>
            <a:r>
              <a:rPr lang="sv-SE" sz="1600" dirty="0" err="1"/>
              <a:t>thanks</a:t>
            </a:r>
            <a:r>
              <a:rPr lang="sv-SE" sz="1600" dirty="0"/>
              <a:t> to…</a:t>
            </a:r>
          </a:p>
        </p:txBody>
      </p:sp>
      <p:pic>
        <p:nvPicPr>
          <p:cNvPr id="11" name="Bildobjekt 10">
            <a:extLst>
              <a:ext uri="{FF2B5EF4-FFF2-40B4-BE49-F238E27FC236}">
                <a16:creationId xmlns:a16="http://schemas.microsoft.com/office/drawing/2014/main" id="{A00A9BE2-B211-4D46-9CF8-DDEEE4339E2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66489" y="260328"/>
            <a:ext cx="4095087" cy="543604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2297155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ubrik 2">
            <a:extLst>
              <a:ext uri="{FF2B5EF4-FFF2-40B4-BE49-F238E27FC236}">
                <a16:creationId xmlns:a16="http://schemas.microsoft.com/office/drawing/2014/main" id="{491FA05C-384C-4DED-9C2B-4BC66E9CD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The </a:t>
            </a:r>
            <a:r>
              <a:rPr lang="sv-SE" dirty="0" err="1"/>
              <a:t>Tidyverse</a:t>
            </a:r>
            <a:endParaRPr lang="sv-SE" dirty="0"/>
          </a:p>
        </p:txBody>
      </p:sp>
      <p:sp>
        <p:nvSpPr>
          <p:cNvPr id="4" name="textruta 3">
            <a:extLst>
              <a:ext uri="{FF2B5EF4-FFF2-40B4-BE49-F238E27FC236}">
                <a16:creationId xmlns:a16="http://schemas.microsoft.com/office/drawing/2014/main" id="{EC9CC80F-11AD-48DD-8B42-55BEE1A0CE65}"/>
              </a:ext>
            </a:extLst>
          </p:cNvPr>
          <p:cNvSpPr txBox="1"/>
          <p:nvPr/>
        </p:nvSpPr>
        <p:spPr>
          <a:xfrm>
            <a:off x="662584" y="1006763"/>
            <a:ext cx="8080608" cy="3493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dirty="0"/>
              <a:t>A </a:t>
            </a:r>
            <a:r>
              <a:rPr lang="sv-SE" dirty="0" err="1"/>
              <a:t>collection</a:t>
            </a:r>
            <a:r>
              <a:rPr lang="sv-SE" dirty="0"/>
              <a:t> </a:t>
            </a:r>
            <a:r>
              <a:rPr lang="sv-SE" dirty="0" err="1"/>
              <a:t>of</a:t>
            </a:r>
            <a:r>
              <a:rPr lang="sv-SE" dirty="0"/>
              <a:t> R </a:t>
            </a:r>
            <a:r>
              <a:rPr lang="sv-SE" dirty="0" err="1"/>
              <a:t>packages</a:t>
            </a:r>
            <a:r>
              <a:rPr lang="sv-SE" dirty="0"/>
              <a:t> for Data Science </a:t>
            </a:r>
            <a:r>
              <a:rPr lang="sv-SE" dirty="0" err="1"/>
              <a:t>with</a:t>
            </a:r>
            <a:r>
              <a:rPr lang="sv-SE" dirty="0"/>
              <a:t> the same </a:t>
            </a:r>
            <a:r>
              <a:rPr lang="sv-SE" dirty="0" err="1"/>
              <a:t>philosophy</a:t>
            </a:r>
            <a:endParaRPr lang="sv-SE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dirty="0"/>
              <a:t>A modern </a:t>
            </a:r>
            <a:r>
              <a:rPr lang="sv-SE" dirty="0" err="1"/>
              <a:t>take</a:t>
            </a:r>
            <a:r>
              <a:rPr lang="sv-SE" dirty="0"/>
              <a:t> on </a:t>
            </a:r>
            <a:r>
              <a:rPr lang="sv-SE" dirty="0" err="1"/>
              <a:t>many</a:t>
            </a:r>
            <a:r>
              <a:rPr lang="sv-SE" dirty="0"/>
              <a:t> original R </a:t>
            </a:r>
            <a:r>
              <a:rPr lang="sv-SE" dirty="0" err="1"/>
              <a:t>functions</a:t>
            </a:r>
            <a:r>
              <a:rPr lang="sv-SE" dirty="0"/>
              <a:t> for: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sv-SE" sz="1400" dirty="0"/>
              <a:t>Reading </a:t>
            </a:r>
            <a:r>
              <a:rPr lang="sv-SE" sz="1400" dirty="0" err="1"/>
              <a:t>rectangular</a:t>
            </a:r>
            <a:r>
              <a:rPr lang="sv-SE" sz="1400" dirty="0"/>
              <a:t> data (</a:t>
            </a:r>
            <a:r>
              <a:rPr lang="sv-SE" sz="1400" b="1" dirty="0" err="1">
                <a:solidFill>
                  <a:srgbClr val="00B050"/>
                </a:solidFill>
              </a:rPr>
              <a:t>readr</a:t>
            </a:r>
            <a:r>
              <a:rPr lang="sv-SE" sz="1400" dirty="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sv-SE" sz="1400" dirty="0"/>
              <a:t>Data </a:t>
            </a:r>
            <a:r>
              <a:rPr lang="sv-SE" sz="1400" dirty="0" err="1"/>
              <a:t>frames</a:t>
            </a:r>
            <a:r>
              <a:rPr lang="sv-SE" sz="1400" dirty="0"/>
              <a:t>: (</a:t>
            </a:r>
            <a:r>
              <a:rPr lang="sv-SE" sz="1400" b="1" dirty="0" err="1">
                <a:solidFill>
                  <a:srgbClr val="00B050"/>
                </a:solidFill>
              </a:rPr>
              <a:t>tibble</a:t>
            </a:r>
            <a:r>
              <a:rPr lang="sv-SE" sz="1400" dirty="0"/>
              <a:t>)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sv-SE" sz="1400" dirty="0" err="1"/>
              <a:t>Visualizations</a:t>
            </a:r>
            <a:r>
              <a:rPr lang="sv-SE" sz="1400" dirty="0"/>
              <a:t>: (</a:t>
            </a:r>
            <a:r>
              <a:rPr lang="sv-SE" sz="1400" b="1" dirty="0">
                <a:solidFill>
                  <a:srgbClr val="00B050"/>
                </a:solidFill>
              </a:rPr>
              <a:t>ggplot2</a:t>
            </a:r>
            <a:r>
              <a:rPr lang="sv-SE" sz="1400" dirty="0"/>
              <a:t>)</a:t>
            </a:r>
            <a:endParaRPr lang="sv-SE" sz="1400" dirty="0">
              <a:solidFill>
                <a:srgbClr val="00B05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sv-SE" sz="1400" dirty="0"/>
              <a:t>Data manipulation: (</a:t>
            </a:r>
            <a:r>
              <a:rPr lang="sv-SE" sz="1400" b="1" dirty="0" err="1">
                <a:solidFill>
                  <a:srgbClr val="00B050"/>
                </a:solidFill>
              </a:rPr>
              <a:t>dplyr</a:t>
            </a:r>
            <a:r>
              <a:rPr lang="sv-SE" sz="1400" dirty="0"/>
              <a:t>)</a:t>
            </a:r>
            <a:endParaRPr lang="sv-SE" sz="1400" b="1" dirty="0">
              <a:solidFill>
                <a:srgbClr val="00B05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sv-SE" sz="1400" dirty="0"/>
              <a:t>Data </a:t>
            </a:r>
            <a:r>
              <a:rPr lang="sv-SE" sz="1400" dirty="0" err="1"/>
              <a:t>tidying</a:t>
            </a:r>
            <a:r>
              <a:rPr lang="sv-SE" sz="1400" dirty="0"/>
              <a:t>: (</a:t>
            </a:r>
            <a:r>
              <a:rPr lang="sv-SE" sz="1400" b="1" dirty="0" err="1">
                <a:solidFill>
                  <a:srgbClr val="0070C0"/>
                </a:solidFill>
              </a:rPr>
              <a:t>tidyr</a:t>
            </a:r>
            <a:r>
              <a:rPr lang="sv-SE" sz="1400" dirty="0"/>
              <a:t>)</a:t>
            </a:r>
            <a:endParaRPr lang="sv-SE" sz="1400" b="1" dirty="0">
              <a:solidFill>
                <a:srgbClr val="0070C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sv-SE" sz="1400" dirty="0"/>
              <a:t>Iteration: (</a:t>
            </a:r>
            <a:r>
              <a:rPr lang="sv-SE" sz="1400" b="1" dirty="0" err="1">
                <a:solidFill>
                  <a:srgbClr val="0070C0"/>
                </a:solidFill>
              </a:rPr>
              <a:t>purrr</a:t>
            </a:r>
            <a:r>
              <a:rPr lang="sv-SE" sz="1400" dirty="0"/>
              <a:t>)</a:t>
            </a:r>
            <a:endParaRPr lang="sv-SE" sz="1400" b="1" dirty="0">
              <a:solidFill>
                <a:srgbClr val="0070C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sv-SE" sz="1400" dirty="0" err="1"/>
              <a:t>Modeling</a:t>
            </a:r>
            <a:r>
              <a:rPr lang="sv-SE" sz="1400" dirty="0"/>
              <a:t>: (</a:t>
            </a:r>
            <a:r>
              <a:rPr lang="sv-SE" sz="1400" b="1" dirty="0" err="1">
                <a:solidFill>
                  <a:srgbClr val="0070C0"/>
                </a:solidFill>
              </a:rPr>
              <a:t>modelr</a:t>
            </a:r>
            <a:r>
              <a:rPr lang="sv-SE" sz="1400" dirty="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sv-SE" sz="1400" dirty="0" err="1"/>
              <a:t>etc</a:t>
            </a:r>
            <a:r>
              <a:rPr lang="sv-SE" sz="1400" dirty="0"/>
              <a:t>…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dirty="0" err="1"/>
              <a:t>Pedagogically</a:t>
            </a:r>
            <a:r>
              <a:rPr lang="sv-SE" dirty="0"/>
              <a:t> </a:t>
            </a:r>
            <a:r>
              <a:rPr lang="sv-SE" dirty="0" err="1"/>
              <a:t>explained</a:t>
            </a:r>
            <a:r>
              <a:rPr lang="sv-SE" dirty="0"/>
              <a:t> in ”R For Data Science” (</a:t>
            </a:r>
            <a:r>
              <a:rPr lang="sv-SE" dirty="0">
                <a:hlinkClick r:id="rId3"/>
              </a:rPr>
              <a:t>http://r4ds.had.co.nz/</a:t>
            </a:r>
            <a:r>
              <a:rPr lang="sv-SE" dirty="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sv-SE" sz="1400" dirty="0"/>
              <a:t>By </a:t>
            </a:r>
            <a:r>
              <a:rPr lang="sv-SE" sz="1400" dirty="0" err="1"/>
              <a:t>Hadley</a:t>
            </a:r>
            <a:r>
              <a:rPr lang="sv-SE" sz="1400" dirty="0"/>
              <a:t> </a:t>
            </a:r>
            <a:r>
              <a:rPr lang="sv-SE" sz="1400" dirty="0" err="1"/>
              <a:t>Wickham</a:t>
            </a:r>
            <a:r>
              <a:rPr lang="sv-SE" sz="1400" dirty="0"/>
              <a:t>, and Garrett </a:t>
            </a:r>
            <a:r>
              <a:rPr lang="sv-SE" sz="1400" dirty="0" err="1"/>
              <a:t>Grolemund</a:t>
            </a:r>
            <a:endParaRPr lang="sv-SE" sz="1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sv-SE" sz="1400" dirty="0" err="1"/>
              <a:t>Based</a:t>
            </a:r>
            <a:r>
              <a:rPr lang="sv-SE" sz="1400" dirty="0"/>
              <a:t> on the workflow</a:t>
            </a:r>
          </a:p>
        </p:txBody>
      </p:sp>
      <p:pic>
        <p:nvPicPr>
          <p:cNvPr id="7" name="Bildobjekt 6">
            <a:hlinkClick r:id="rId3"/>
            <a:extLst>
              <a:ext uri="{FF2B5EF4-FFF2-40B4-BE49-F238E27FC236}">
                <a16:creationId xmlns:a16="http://schemas.microsoft.com/office/drawing/2014/main" id="{5E772FA0-708D-4FE9-90BD-22169D4D17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43192" y="659572"/>
            <a:ext cx="3096616" cy="4644925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</p:pic>
      <p:sp>
        <p:nvSpPr>
          <p:cNvPr id="8" name="textruta 7">
            <a:extLst>
              <a:ext uri="{FF2B5EF4-FFF2-40B4-BE49-F238E27FC236}">
                <a16:creationId xmlns:a16="http://schemas.microsoft.com/office/drawing/2014/main" id="{75640B31-1C20-4DCA-92E0-88B46E521CB6}"/>
              </a:ext>
            </a:extLst>
          </p:cNvPr>
          <p:cNvSpPr txBox="1"/>
          <p:nvPr/>
        </p:nvSpPr>
        <p:spPr>
          <a:xfrm>
            <a:off x="8916788" y="5528640"/>
            <a:ext cx="274509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800" dirty="0">
                <a:hlinkClick r:id="rId3"/>
              </a:rPr>
              <a:t>R for Data Science</a:t>
            </a:r>
            <a:r>
              <a:rPr lang="sv-SE" sz="800" dirty="0"/>
              <a:t> by </a:t>
            </a:r>
            <a:r>
              <a:rPr lang="sv-SE" sz="800" b="1" dirty="0"/>
              <a:t>H. </a:t>
            </a:r>
            <a:r>
              <a:rPr lang="sv-SE" sz="800" b="1" dirty="0" err="1"/>
              <a:t>Wickham</a:t>
            </a:r>
            <a:r>
              <a:rPr lang="sv-SE" sz="800" b="1" dirty="0"/>
              <a:t> </a:t>
            </a:r>
            <a:r>
              <a:rPr lang="sv-SE" sz="800" dirty="0"/>
              <a:t>and </a:t>
            </a:r>
            <a:r>
              <a:rPr lang="sv-SE" sz="800" b="1" dirty="0"/>
              <a:t>G. </a:t>
            </a:r>
            <a:r>
              <a:rPr lang="sv-SE" sz="800" b="1" dirty="0" err="1"/>
              <a:t>Grolemund</a:t>
            </a:r>
            <a:r>
              <a:rPr lang="sv-SE" sz="800" b="1" dirty="0"/>
              <a:t> </a:t>
            </a:r>
          </a:p>
          <a:p>
            <a:r>
              <a:rPr lang="sv-SE" sz="800" dirty="0"/>
              <a:t>is </a:t>
            </a:r>
            <a:r>
              <a:rPr lang="sv-SE" sz="800" dirty="0" err="1"/>
              <a:t>licensed</a:t>
            </a:r>
            <a:r>
              <a:rPr lang="sv-SE" sz="800" dirty="0"/>
              <a:t> under </a:t>
            </a:r>
            <a:r>
              <a:rPr lang="sv-SE" sz="800" dirty="0">
                <a:hlinkClick r:id="rId5"/>
              </a:rPr>
              <a:t>CC BY-NC-ND 3.0 US</a:t>
            </a:r>
            <a:r>
              <a:rPr lang="sv-SE" sz="800" dirty="0"/>
              <a:t>.</a:t>
            </a:r>
          </a:p>
          <a:p>
            <a:endParaRPr lang="sv-SE" dirty="0"/>
          </a:p>
        </p:txBody>
      </p:sp>
      <p:grpSp>
        <p:nvGrpSpPr>
          <p:cNvPr id="2" name="Grupp 1">
            <a:extLst>
              <a:ext uri="{FF2B5EF4-FFF2-40B4-BE49-F238E27FC236}">
                <a16:creationId xmlns:a16="http://schemas.microsoft.com/office/drawing/2014/main" id="{8F701AB7-3273-4715-AD0E-1794E3D540E9}"/>
              </a:ext>
            </a:extLst>
          </p:cNvPr>
          <p:cNvGrpSpPr/>
          <p:nvPr/>
        </p:nvGrpSpPr>
        <p:grpSpPr>
          <a:xfrm>
            <a:off x="662584" y="4791944"/>
            <a:ext cx="4777323" cy="2336888"/>
            <a:chOff x="662584" y="4791944"/>
            <a:chExt cx="4777323" cy="2336888"/>
          </a:xfrm>
        </p:grpSpPr>
        <p:pic>
          <p:nvPicPr>
            <p:cNvPr id="10" name="Bildobjekt 9">
              <a:extLst>
                <a:ext uri="{FF2B5EF4-FFF2-40B4-BE49-F238E27FC236}">
                  <a16:creationId xmlns:a16="http://schemas.microsoft.com/office/drawing/2014/main" id="{44DD7903-9174-4C68-8E8C-4AC5905FB65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62584" y="4791944"/>
              <a:ext cx="4777323" cy="1836181"/>
            </a:xfrm>
            <a:prstGeom prst="rect">
              <a:avLst/>
            </a:prstGeom>
          </p:spPr>
        </p:pic>
        <p:sp>
          <p:nvSpPr>
            <p:cNvPr id="11" name="textruta 10">
              <a:extLst>
                <a:ext uri="{FF2B5EF4-FFF2-40B4-BE49-F238E27FC236}">
                  <a16:creationId xmlns:a16="http://schemas.microsoft.com/office/drawing/2014/main" id="{97B25927-0169-46D8-82B2-8E7DF484A046}"/>
                </a:ext>
              </a:extLst>
            </p:cNvPr>
            <p:cNvSpPr txBox="1"/>
            <p:nvPr/>
          </p:nvSpPr>
          <p:spPr>
            <a:xfrm>
              <a:off x="1678698" y="6513279"/>
              <a:ext cx="2745096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sv-SE" sz="800" dirty="0">
                  <a:hlinkClick r:id="rId3"/>
                </a:rPr>
                <a:t>R for Data Science</a:t>
              </a:r>
              <a:r>
                <a:rPr lang="sv-SE" sz="800" dirty="0"/>
                <a:t> by </a:t>
              </a:r>
              <a:r>
                <a:rPr lang="sv-SE" sz="800" b="1" dirty="0"/>
                <a:t>H. </a:t>
              </a:r>
              <a:r>
                <a:rPr lang="sv-SE" sz="800" b="1" dirty="0" err="1"/>
                <a:t>Wickham</a:t>
              </a:r>
              <a:r>
                <a:rPr lang="sv-SE" sz="800" b="1" dirty="0"/>
                <a:t> </a:t>
              </a:r>
              <a:r>
                <a:rPr lang="sv-SE" sz="800" dirty="0"/>
                <a:t>and </a:t>
              </a:r>
              <a:r>
                <a:rPr lang="sv-SE" sz="800" b="1" dirty="0"/>
                <a:t>G. </a:t>
              </a:r>
              <a:r>
                <a:rPr lang="sv-SE" sz="800" b="1" dirty="0" err="1"/>
                <a:t>Grolemund</a:t>
              </a:r>
              <a:r>
                <a:rPr lang="sv-SE" sz="800" b="1" dirty="0"/>
                <a:t> </a:t>
              </a:r>
            </a:p>
            <a:p>
              <a:r>
                <a:rPr lang="sv-SE" sz="800" dirty="0"/>
                <a:t>is </a:t>
              </a:r>
              <a:r>
                <a:rPr lang="sv-SE" sz="800" dirty="0" err="1"/>
                <a:t>licensed</a:t>
              </a:r>
              <a:r>
                <a:rPr lang="sv-SE" sz="800" dirty="0"/>
                <a:t> under </a:t>
              </a:r>
              <a:r>
                <a:rPr lang="sv-SE" sz="800" dirty="0">
                  <a:hlinkClick r:id="rId5"/>
                </a:rPr>
                <a:t>CC BY-NC-ND 3.0 US</a:t>
              </a:r>
              <a:r>
                <a:rPr lang="sv-SE" sz="800" dirty="0"/>
                <a:t>.</a:t>
              </a:r>
            </a:p>
            <a:p>
              <a:endParaRPr lang="sv-SE" dirty="0"/>
            </a:p>
          </p:txBody>
        </p:sp>
      </p:grpSp>
      <p:pic>
        <p:nvPicPr>
          <p:cNvPr id="9" name="Bild 8" descr="Pil: medsols böj">
            <a:extLst>
              <a:ext uri="{FF2B5EF4-FFF2-40B4-BE49-F238E27FC236}">
                <a16:creationId xmlns:a16="http://schemas.microsoft.com/office/drawing/2014/main" id="{26579849-5494-4A7D-8F47-D947F04A5A4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0800000">
            <a:off x="3267704" y="4232121"/>
            <a:ext cx="584447" cy="58444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79739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Bildobjekt 11">
            <a:extLst>
              <a:ext uri="{FF2B5EF4-FFF2-40B4-BE49-F238E27FC236}">
                <a16:creationId xmlns:a16="http://schemas.microsoft.com/office/drawing/2014/main" id="{05BFD773-2BD8-4D6F-AD09-4D0BFDF93CC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01590" y="1607914"/>
            <a:ext cx="3588819" cy="46736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7" name="Rubrik 6">
            <a:extLst>
              <a:ext uri="{FF2B5EF4-FFF2-40B4-BE49-F238E27FC236}">
                <a16:creationId xmlns:a16="http://schemas.microsoft.com/office/drawing/2014/main" id="{61110B2C-4865-477C-925F-34531AE578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02" y="461319"/>
            <a:ext cx="10967291" cy="1012371"/>
          </a:xfrm>
        </p:spPr>
        <p:txBody>
          <a:bodyPr>
            <a:normAutofit/>
          </a:bodyPr>
          <a:lstStyle/>
          <a:p>
            <a:r>
              <a:rPr lang="sv-SE" dirty="0"/>
              <a:t>Data from Vasaloppet</a:t>
            </a:r>
          </a:p>
        </p:txBody>
      </p:sp>
    </p:spTree>
    <p:extLst>
      <p:ext uri="{BB962C8B-B14F-4D97-AF65-F5344CB8AC3E}">
        <p14:creationId xmlns:p14="http://schemas.microsoft.com/office/powerpoint/2010/main" val="30967286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ruta 4">
            <a:extLst>
              <a:ext uri="{FF2B5EF4-FFF2-40B4-BE49-F238E27FC236}">
                <a16:creationId xmlns:a16="http://schemas.microsoft.com/office/drawing/2014/main" id="{1AE56775-799B-46AD-B38C-4964DEDC567A}"/>
              </a:ext>
            </a:extLst>
          </p:cNvPr>
          <p:cNvSpPr txBox="1"/>
          <p:nvPr/>
        </p:nvSpPr>
        <p:spPr>
          <a:xfrm>
            <a:off x="536036" y="986529"/>
            <a:ext cx="7176653" cy="30167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sv-SE" sz="1600" dirty="0" err="1"/>
              <a:t>Annual</a:t>
            </a:r>
            <a:r>
              <a:rPr lang="sv-SE" sz="1600" dirty="0"/>
              <a:t> cross-country </a:t>
            </a:r>
            <a:r>
              <a:rPr lang="sv-SE" sz="1600" dirty="0" err="1"/>
              <a:t>ski</a:t>
            </a:r>
            <a:r>
              <a:rPr lang="sv-SE" sz="1600" dirty="0"/>
              <a:t> race in Sweden, from Sälen to Mora</a:t>
            </a:r>
          </a:p>
          <a:p>
            <a:pPr marL="800100" lvl="1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sv-SE" sz="1600" dirty="0"/>
              <a:t>~ 90 km, ~15,000 </a:t>
            </a:r>
            <a:r>
              <a:rPr lang="sv-SE" sz="1600" dirty="0" err="1"/>
              <a:t>skiers</a:t>
            </a:r>
            <a:r>
              <a:rPr lang="sv-SE" sz="1600" dirty="0"/>
              <a:t> per </a:t>
            </a:r>
            <a:r>
              <a:rPr lang="sv-SE" sz="1600" dirty="0" err="1"/>
              <a:t>year</a:t>
            </a:r>
            <a:endParaRPr lang="sv-SE" sz="1600" dirty="0"/>
          </a:p>
          <a:p>
            <a:pPr marL="3429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sv-SE" sz="1600" dirty="0"/>
              <a:t>Data from Vasaloppet 2016</a:t>
            </a:r>
          </a:p>
          <a:p>
            <a:pPr marL="800100" lvl="1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sv-SE" sz="1600" dirty="0" err="1"/>
              <a:t>Available</a:t>
            </a:r>
            <a:r>
              <a:rPr lang="sv-SE" sz="1600" dirty="0"/>
              <a:t> on: https://github.com/olofgarpinger/foo_cafe_pres</a:t>
            </a:r>
          </a:p>
          <a:p>
            <a:pPr marL="800100" lvl="1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sv-SE" sz="1600" dirty="0"/>
              <a:t>13,634 </a:t>
            </a:r>
            <a:r>
              <a:rPr lang="sv-SE" sz="1600" dirty="0" err="1"/>
              <a:t>rows</a:t>
            </a:r>
            <a:r>
              <a:rPr lang="sv-SE" sz="1600" dirty="0"/>
              <a:t> and 11 </a:t>
            </a:r>
            <a:r>
              <a:rPr lang="sv-SE" sz="1600" dirty="0" err="1"/>
              <a:t>columns</a:t>
            </a:r>
            <a:endParaRPr lang="sv-SE" sz="1600" dirty="0"/>
          </a:p>
          <a:p>
            <a:pPr marL="800100" lvl="1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sv-SE" sz="1600" dirty="0" err="1"/>
              <a:t>Only</a:t>
            </a:r>
            <a:r>
              <a:rPr lang="sv-SE" sz="1600" dirty="0"/>
              <a:t> </a:t>
            </a:r>
            <a:r>
              <a:rPr lang="sv-SE" sz="1600" dirty="0" err="1"/>
              <a:t>skiers</a:t>
            </a:r>
            <a:r>
              <a:rPr lang="sv-SE" sz="1600" dirty="0"/>
              <a:t> </a:t>
            </a:r>
            <a:r>
              <a:rPr lang="sv-SE" sz="1600" dirty="0" err="1"/>
              <a:t>that</a:t>
            </a:r>
            <a:r>
              <a:rPr lang="sv-SE" sz="1600" dirty="0"/>
              <a:t> </a:t>
            </a:r>
            <a:r>
              <a:rPr lang="sv-SE" sz="1600" dirty="0" err="1"/>
              <a:t>finished</a:t>
            </a:r>
            <a:r>
              <a:rPr lang="sv-SE" sz="1600" dirty="0"/>
              <a:t> the race</a:t>
            </a:r>
          </a:p>
          <a:p>
            <a:pPr marL="3429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sv-SE" sz="1600" dirty="0" err="1"/>
              <a:t>However</a:t>
            </a:r>
            <a:r>
              <a:rPr lang="sv-SE" sz="1600" dirty="0"/>
              <a:t>, </a:t>
            </a:r>
            <a:r>
              <a:rPr lang="sv-SE" sz="1600" dirty="0" err="1"/>
              <a:t>slightly</a:t>
            </a:r>
            <a:r>
              <a:rPr lang="sv-SE" sz="1600" dirty="0"/>
              <a:t> </a:t>
            </a:r>
            <a:r>
              <a:rPr lang="sv-SE" sz="1600" dirty="0" err="1"/>
              <a:t>modified</a:t>
            </a:r>
            <a:r>
              <a:rPr lang="sv-SE" sz="1600" dirty="0"/>
              <a:t> to </a:t>
            </a:r>
            <a:r>
              <a:rPr lang="sv-SE" sz="1600" dirty="0" err="1"/>
              <a:t>keep</a:t>
            </a:r>
            <a:r>
              <a:rPr lang="sv-SE" sz="1600" dirty="0"/>
              <a:t> </a:t>
            </a:r>
            <a:r>
              <a:rPr lang="sv-SE" sz="1600" dirty="0" err="1"/>
              <a:t>privacy</a:t>
            </a:r>
            <a:endParaRPr lang="sv-SE" sz="1600" dirty="0"/>
          </a:p>
        </p:txBody>
      </p:sp>
      <p:sp>
        <p:nvSpPr>
          <p:cNvPr id="3" name="Rubrik 2">
            <a:extLst>
              <a:ext uri="{FF2B5EF4-FFF2-40B4-BE49-F238E27FC236}">
                <a16:creationId xmlns:a16="http://schemas.microsoft.com/office/drawing/2014/main" id="{491FA05C-384C-4DED-9C2B-4BC66E9CD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Data from Vasaloppet</a:t>
            </a:r>
          </a:p>
        </p:txBody>
      </p:sp>
      <p:grpSp>
        <p:nvGrpSpPr>
          <p:cNvPr id="10" name="Grupp 9">
            <a:extLst>
              <a:ext uri="{FF2B5EF4-FFF2-40B4-BE49-F238E27FC236}">
                <a16:creationId xmlns:a16="http://schemas.microsoft.com/office/drawing/2014/main" id="{786AE87E-05A1-4423-A3BD-41C3210EFB23}"/>
              </a:ext>
            </a:extLst>
          </p:cNvPr>
          <p:cNvGrpSpPr/>
          <p:nvPr/>
        </p:nvGrpSpPr>
        <p:grpSpPr>
          <a:xfrm>
            <a:off x="2584887" y="3839547"/>
            <a:ext cx="3009467" cy="2173874"/>
            <a:chOff x="2613462" y="3534747"/>
            <a:chExt cx="3009467" cy="2173874"/>
          </a:xfrm>
        </p:grpSpPr>
        <p:pic>
          <p:nvPicPr>
            <p:cNvPr id="12" name="Bild 11" descr="Pil: svag böj">
              <a:extLst>
                <a:ext uri="{FF2B5EF4-FFF2-40B4-BE49-F238E27FC236}">
                  <a16:creationId xmlns:a16="http://schemas.microsoft.com/office/drawing/2014/main" id="{BEA99500-250A-4314-9020-22C28FF28B1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2150052">
              <a:off x="2613462" y="3534747"/>
              <a:ext cx="1324705" cy="132470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3" name="Bildobjekt 12">
              <a:extLst>
                <a:ext uri="{FF2B5EF4-FFF2-40B4-BE49-F238E27FC236}">
                  <a16:creationId xmlns:a16="http://schemas.microsoft.com/office/drawing/2014/main" id="{D37FF32B-D322-4A2D-ABE3-908A6530CD3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890911" y="4366545"/>
              <a:ext cx="1732018" cy="1342076"/>
            </a:xfrm>
            <a:prstGeom prst="rect">
              <a:avLst/>
            </a:prstGeom>
          </p:spPr>
        </p:pic>
      </p:grpSp>
      <p:pic>
        <p:nvPicPr>
          <p:cNvPr id="14" name="Bildobjekt 13">
            <a:extLst>
              <a:ext uri="{FF2B5EF4-FFF2-40B4-BE49-F238E27FC236}">
                <a16:creationId xmlns:a16="http://schemas.microsoft.com/office/drawing/2014/main" id="{9E1C56D0-39E5-4B78-94E9-27522FC8AD54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20000" y="297307"/>
            <a:ext cx="4236316" cy="565587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5361022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ubrik 2">
            <a:extLst>
              <a:ext uri="{FF2B5EF4-FFF2-40B4-BE49-F238E27FC236}">
                <a16:creationId xmlns:a16="http://schemas.microsoft.com/office/drawing/2014/main" id="{491FA05C-384C-4DED-9C2B-4BC66E9CD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Bengan</a:t>
            </a:r>
          </a:p>
        </p:txBody>
      </p:sp>
      <p:pic>
        <p:nvPicPr>
          <p:cNvPr id="6" name="Bildobjekt 5">
            <a:extLst>
              <a:ext uri="{FF2B5EF4-FFF2-40B4-BE49-F238E27FC236}">
                <a16:creationId xmlns:a16="http://schemas.microsoft.com/office/drawing/2014/main" id="{3F084E4E-72D2-4745-9507-9BE7D30F25E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47711" y="862887"/>
            <a:ext cx="3850322" cy="4812902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2" name="Rektangel 1">
            <a:extLst>
              <a:ext uri="{FF2B5EF4-FFF2-40B4-BE49-F238E27FC236}">
                <a16:creationId xmlns:a16="http://schemas.microsoft.com/office/drawing/2014/main" id="{AF0C4EFE-9605-4A09-BF6A-C66797DFEE60}"/>
              </a:ext>
            </a:extLst>
          </p:cNvPr>
          <p:cNvSpPr/>
          <p:nvPr/>
        </p:nvSpPr>
        <p:spPr>
          <a:xfrm>
            <a:off x="935698" y="894329"/>
            <a:ext cx="6096000" cy="2375009"/>
          </a:xfrm>
          <a:prstGeom prst="rect">
            <a:avLst/>
          </a:prstGeom>
        </p:spPr>
        <p:txBody>
          <a:bodyPr>
            <a:spAutoFit/>
          </a:bodyPr>
          <a:lstStyle/>
          <a:p>
            <a:pPr marL="5715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sv-SE" dirty="0" err="1"/>
              <a:t>Name</a:t>
            </a:r>
            <a:r>
              <a:rPr lang="sv-SE" dirty="0"/>
              <a:t>: Bengt ”Bengan” Karlsson, a </a:t>
            </a:r>
            <a:r>
              <a:rPr lang="sv-SE" dirty="0" err="1"/>
              <a:t>fictitious</a:t>
            </a:r>
            <a:r>
              <a:rPr lang="sv-SE" dirty="0"/>
              <a:t> </a:t>
            </a:r>
            <a:r>
              <a:rPr lang="sv-SE" dirty="0" err="1"/>
              <a:t>character</a:t>
            </a:r>
            <a:endParaRPr lang="sv-SE" dirty="0"/>
          </a:p>
          <a:p>
            <a:pPr marL="5715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sv-SE" dirty="0"/>
              <a:t>Age: 72 </a:t>
            </a:r>
            <a:r>
              <a:rPr lang="sv-SE" dirty="0" err="1"/>
              <a:t>years</a:t>
            </a:r>
            <a:endParaRPr lang="sv-SE" dirty="0"/>
          </a:p>
          <a:p>
            <a:pPr marL="5715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sv-SE" dirty="0" err="1"/>
              <a:t>Shape</a:t>
            </a:r>
            <a:r>
              <a:rPr lang="sv-SE" dirty="0"/>
              <a:t>: </a:t>
            </a:r>
            <a:r>
              <a:rPr lang="sv-SE" dirty="0" err="1"/>
              <a:t>Good</a:t>
            </a:r>
            <a:r>
              <a:rPr lang="sv-SE" dirty="0"/>
              <a:t> for </a:t>
            </a:r>
            <a:r>
              <a:rPr lang="sv-SE" dirty="0" err="1"/>
              <a:t>his</a:t>
            </a:r>
            <a:r>
              <a:rPr lang="sv-SE" dirty="0"/>
              <a:t> age, </a:t>
            </a:r>
            <a:r>
              <a:rPr lang="sv-SE" dirty="0" err="1"/>
              <a:t>but</a:t>
            </a:r>
            <a:r>
              <a:rPr lang="sv-SE" dirty="0"/>
              <a:t> on the </a:t>
            </a:r>
            <a:r>
              <a:rPr lang="sv-SE" dirty="0" err="1"/>
              <a:t>decline</a:t>
            </a:r>
            <a:endParaRPr lang="sv-SE" dirty="0"/>
          </a:p>
          <a:p>
            <a:pPr marL="5715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sv-SE" dirty="0" err="1"/>
              <a:t>Previous</a:t>
            </a:r>
            <a:r>
              <a:rPr lang="sv-SE" dirty="0"/>
              <a:t> Vasalopp: 35</a:t>
            </a:r>
          </a:p>
          <a:p>
            <a:pPr marL="5715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sv-SE" dirty="0" err="1"/>
              <a:t>Currently</a:t>
            </a:r>
            <a:r>
              <a:rPr lang="sv-SE" dirty="0"/>
              <a:t>: </a:t>
            </a:r>
            <a:r>
              <a:rPr lang="sv-SE" dirty="0" err="1"/>
              <a:t>Signed</a:t>
            </a:r>
            <a:r>
              <a:rPr lang="sv-SE" dirty="0"/>
              <a:t> </a:t>
            </a:r>
            <a:r>
              <a:rPr lang="sv-SE" dirty="0" err="1"/>
              <a:t>up</a:t>
            </a:r>
            <a:r>
              <a:rPr lang="sv-SE" dirty="0"/>
              <a:t> for Vasaloppet 2016, start </a:t>
            </a:r>
            <a:r>
              <a:rPr lang="sv-SE" dirty="0" err="1"/>
              <a:t>group</a:t>
            </a:r>
            <a:r>
              <a:rPr lang="sv-SE" dirty="0"/>
              <a:t> 5. </a:t>
            </a:r>
          </a:p>
        </p:txBody>
      </p:sp>
    </p:spTree>
    <p:extLst>
      <p:ext uri="{BB962C8B-B14F-4D97-AF65-F5344CB8AC3E}">
        <p14:creationId xmlns:p14="http://schemas.microsoft.com/office/powerpoint/2010/main" val="9651022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objekt 6">
            <a:extLst>
              <a:ext uri="{FF2B5EF4-FFF2-40B4-BE49-F238E27FC236}">
                <a16:creationId xmlns:a16="http://schemas.microsoft.com/office/drawing/2014/main" id="{59207A00-97F8-497B-B5AB-95D26F26F5A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8792"/>
            <a:ext cx="12192000" cy="6858000"/>
          </a:xfrm>
          <a:prstGeom prst="rect">
            <a:avLst/>
          </a:prstGeom>
        </p:spPr>
      </p:pic>
      <p:sp>
        <p:nvSpPr>
          <p:cNvPr id="2" name="Rubrik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986571"/>
          </a:xfrm>
        </p:spPr>
        <p:txBody>
          <a:bodyPr>
            <a:noAutofit/>
          </a:bodyPr>
          <a:lstStyle/>
          <a:p>
            <a:r>
              <a:rPr lang="sv-SE" sz="8000" dirty="0"/>
              <a:t>The </a:t>
            </a:r>
            <a:r>
              <a:rPr lang="sv-SE" sz="8000" dirty="0" err="1"/>
              <a:t>Tidyverse</a:t>
            </a:r>
            <a:endParaRPr lang="sv-SE" sz="8000" dirty="0"/>
          </a:p>
        </p:txBody>
      </p:sp>
      <p:pic>
        <p:nvPicPr>
          <p:cNvPr id="4" name="Bildobjekt 3">
            <a:extLst>
              <a:ext uri="{FF2B5EF4-FFF2-40B4-BE49-F238E27FC236}">
                <a16:creationId xmlns:a16="http://schemas.microsoft.com/office/drawing/2014/main" id="{54E14F3C-35B6-4A8B-AE83-2892AE6AE0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3877" y="2615929"/>
            <a:ext cx="2028825" cy="381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110844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ubrik 6">
            <a:extLst>
              <a:ext uri="{FF2B5EF4-FFF2-40B4-BE49-F238E27FC236}">
                <a16:creationId xmlns:a16="http://schemas.microsoft.com/office/drawing/2014/main" id="{61110B2C-4865-477C-925F-34531AE578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02" y="461319"/>
            <a:ext cx="10967291" cy="1012371"/>
          </a:xfrm>
        </p:spPr>
        <p:txBody>
          <a:bodyPr>
            <a:normAutofit/>
          </a:bodyPr>
          <a:lstStyle/>
          <a:p>
            <a:r>
              <a:rPr lang="sv-SE" dirty="0"/>
              <a:t>Data </a:t>
            </a:r>
            <a:r>
              <a:rPr lang="sv-SE" dirty="0" err="1"/>
              <a:t>Frames</a:t>
            </a:r>
            <a:r>
              <a:rPr lang="sv-SE" dirty="0"/>
              <a:t> </a:t>
            </a:r>
            <a:r>
              <a:rPr lang="sv-SE" dirty="0" err="1"/>
              <a:t>with</a:t>
            </a:r>
            <a:r>
              <a:rPr lang="sv-SE" dirty="0"/>
              <a:t> </a:t>
            </a:r>
            <a:r>
              <a:rPr lang="sv-SE" dirty="0" err="1"/>
              <a:t>tibble</a:t>
            </a:r>
            <a:endParaRPr lang="sv-SE" dirty="0"/>
          </a:p>
        </p:txBody>
      </p:sp>
      <p:pic>
        <p:nvPicPr>
          <p:cNvPr id="3" name="Bildobjekt 2">
            <a:extLst>
              <a:ext uri="{FF2B5EF4-FFF2-40B4-BE49-F238E27FC236}">
                <a16:creationId xmlns:a16="http://schemas.microsoft.com/office/drawing/2014/main" id="{F7B303AB-745A-4531-A594-C14CA5748BC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95934" y="1724183"/>
            <a:ext cx="5800131" cy="386675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4395713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ubrik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Tibble</a:t>
            </a:r>
            <a:r>
              <a:rPr lang="sv-SE" dirty="0"/>
              <a:t> </a:t>
            </a:r>
            <a:r>
              <a:rPr lang="sv-SE" dirty="0" err="1"/>
              <a:t>versus</a:t>
            </a:r>
            <a:r>
              <a:rPr lang="sv-SE" dirty="0"/>
              <a:t> the old data </a:t>
            </a:r>
            <a:r>
              <a:rPr lang="sv-SE" dirty="0" err="1"/>
              <a:t>frame</a:t>
            </a:r>
            <a:endParaRPr lang="sv-SE" dirty="0"/>
          </a:p>
        </p:txBody>
      </p:sp>
      <p:pic>
        <p:nvPicPr>
          <p:cNvPr id="4" name="Bildobjekt 3">
            <a:extLst>
              <a:ext uri="{FF2B5EF4-FFF2-40B4-BE49-F238E27FC236}">
                <a16:creationId xmlns:a16="http://schemas.microsoft.com/office/drawing/2014/main" id="{8A3D8CB4-0711-44F7-8E82-C0B76459BFD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223087" y="435429"/>
            <a:ext cx="1492663" cy="1990217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grpSp>
        <p:nvGrpSpPr>
          <p:cNvPr id="11" name="Grupp 10">
            <a:extLst>
              <a:ext uri="{FF2B5EF4-FFF2-40B4-BE49-F238E27FC236}">
                <a16:creationId xmlns:a16="http://schemas.microsoft.com/office/drawing/2014/main" id="{9EC6548C-112B-4A90-8A2C-37AF62023D81}"/>
              </a:ext>
            </a:extLst>
          </p:cNvPr>
          <p:cNvGrpSpPr/>
          <p:nvPr/>
        </p:nvGrpSpPr>
        <p:grpSpPr>
          <a:xfrm>
            <a:off x="355226" y="1113030"/>
            <a:ext cx="9474920" cy="5181471"/>
            <a:chOff x="355226" y="1511463"/>
            <a:chExt cx="9474920" cy="5181471"/>
          </a:xfrm>
        </p:grpSpPr>
        <p:pic>
          <p:nvPicPr>
            <p:cNvPr id="6" name="Bildobjekt 5">
              <a:extLst>
                <a:ext uri="{FF2B5EF4-FFF2-40B4-BE49-F238E27FC236}">
                  <a16:creationId xmlns:a16="http://schemas.microsoft.com/office/drawing/2014/main" id="{D10D8844-B5C0-4F76-A973-BB021E1910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55226" y="1511463"/>
              <a:ext cx="4531794" cy="4788669"/>
            </a:xfrm>
            <a:prstGeom prst="rect">
              <a:avLst/>
            </a:prstGeom>
            <a:ln w="12700">
              <a:solidFill>
                <a:schemeClr val="bg2"/>
              </a:solidFill>
            </a:ln>
          </p:spPr>
        </p:pic>
        <p:pic>
          <p:nvPicPr>
            <p:cNvPr id="8" name="Bildobjekt 7">
              <a:extLst>
                <a:ext uri="{FF2B5EF4-FFF2-40B4-BE49-F238E27FC236}">
                  <a16:creationId xmlns:a16="http://schemas.microsoft.com/office/drawing/2014/main" id="{55D8DAA7-A3DE-4D2B-935B-566FCE63C4A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172421" y="1511463"/>
              <a:ext cx="4657725" cy="2143125"/>
            </a:xfrm>
            <a:prstGeom prst="rect">
              <a:avLst/>
            </a:prstGeom>
            <a:ln w="12700">
              <a:solidFill>
                <a:schemeClr val="bg2"/>
              </a:solidFill>
            </a:ln>
          </p:spPr>
        </p:pic>
        <p:sp>
          <p:nvSpPr>
            <p:cNvPr id="10" name="textruta 9">
              <a:extLst>
                <a:ext uri="{FF2B5EF4-FFF2-40B4-BE49-F238E27FC236}">
                  <a16:creationId xmlns:a16="http://schemas.microsoft.com/office/drawing/2014/main" id="{4D4F88E1-F7CD-46F1-B2ED-BC9887421593}"/>
                </a:ext>
              </a:extLst>
            </p:cNvPr>
            <p:cNvSpPr txBox="1"/>
            <p:nvPr/>
          </p:nvSpPr>
          <p:spPr>
            <a:xfrm rot="5400000">
              <a:off x="2265100" y="6286470"/>
              <a:ext cx="4435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sv-SE" dirty="0"/>
                <a:t>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830180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ubrik 6">
            <a:extLst>
              <a:ext uri="{FF2B5EF4-FFF2-40B4-BE49-F238E27FC236}">
                <a16:creationId xmlns:a16="http://schemas.microsoft.com/office/drawing/2014/main" id="{61110B2C-4865-477C-925F-34531AE578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02" y="461319"/>
            <a:ext cx="10967291" cy="1012371"/>
          </a:xfrm>
        </p:spPr>
        <p:txBody>
          <a:bodyPr>
            <a:normAutofit/>
          </a:bodyPr>
          <a:lstStyle/>
          <a:p>
            <a:r>
              <a:rPr lang="sv-SE" dirty="0" err="1"/>
              <a:t>Importing</a:t>
            </a:r>
            <a:r>
              <a:rPr lang="sv-SE" dirty="0"/>
              <a:t> </a:t>
            </a:r>
            <a:r>
              <a:rPr lang="sv-SE" dirty="0" err="1"/>
              <a:t>rectangular</a:t>
            </a:r>
            <a:r>
              <a:rPr lang="sv-SE" dirty="0"/>
              <a:t> data </a:t>
            </a:r>
            <a:r>
              <a:rPr lang="sv-SE" dirty="0" err="1"/>
              <a:t>with</a:t>
            </a:r>
            <a:r>
              <a:rPr lang="sv-SE" dirty="0"/>
              <a:t> </a:t>
            </a:r>
            <a:r>
              <a:rPr lang="sv-SE" dirty="0" err="1"/>
              <a:t>readr</a:t>
            </a:r>
            <a:endParaRPr lang="sv-SE" dirty="0"/>
          </a:p>
        </p:txBody>
      </p:sp>
      <p:pic>
        <p:nvPicPr>
          <p:cNvPr id="9" name="Bildobjekt 8">
            <a:extLst>
              <a:ext uri="{FF2B5EF4-FFF2-40B4-BE49-F238E27FC236}">
                <a16:creationId xmlns:a16="http://schemas.microsoft.com/office/drawing/2014/main" id="{9A858D5B-2A58-4253-9465-0C1B6426735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95934" y="1734087"/>
            <a:ext cx="5800131" cy="387075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6987158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ubrik 7">
            <a:extLst>
              <a:ext uri="{FF2B5EF4-FFF2-40B4-BE49-F238E27FC236}">
                <a16:creationId xmlns:a16="http://schemas.microsoft.com/office/drawing/2014/main" id="{7FDE0C3A-790C-4C8A-BBD9-AAA143792C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5430" y="1351001"/>
            <a:ext cx="10021140" cy="955408"/>
          </a:xfrm>
        </p:spPr>
        <p:txBody>
          <a:bodyPr/>
          <a:lstStyle/>
          <a:p>
            <a:r>
              <a:rPr lang="sv-SE" sz="3600" dirty="0" err="1"/>
              <a:t>Experience</a:t>
            </a:r>
            <a:r>
              <a:rPr lang="sv-SE" sz="3600" dirty="0"/>
              <a:t> from different business areas</a:t>
            </a:r>
            <a:endParaRPr lang="sv-SE" sz="3600" dirty="0">
              <a:solidFill>
                <a:srgbClr val="000000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1026116" y="3132692"/>
            <a:ext cx="1893554" cy="2251877"/>
            <a:chOff x="1026116" y="2713592"/>
            <a:chExt cx="1893554" cy="2251877"/>
          </a:xfrm>
        </p:grpSpPr>
        <p:pic>
          <p:nvPicPr>
            <p:cNvPr id="7" name="Bildobjekt 31">
              <a:extLst>
                <a:ext uri="{FF2B5EF4-FFF2-40B4-BE49-F238E27FC236}">
                  <a16:creationId xmlns:a16="http://schemas.microsoft.com/office/drawing/2014/main" id="{B15740D6-41E2-406E-946E-379EAF5BDD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085430" y="2713592"/>
              <a:ext cx="1774926" cy="1778209"/>
            </a:xfrm>
            <a:prstGeom prst="ellipse">
              <a:avLst/>
            </a:prstGeom>
          </p:spPr>
        </p:pic>
        <p:sp>
          <p:nvSpPr>
            <p:cNvPr id="8" name="Rektangel: rundade hörn 25">
              <a:extLst>
                <a:ext uri="{FF2B5EF4-FFF2-40B4-BE49-F238E27FC236}">
                  <a16:creationId xmlns:a16="http://schemas.microsoft.com/office/drawing/2014/main" id="{DEA9B4F0-0B1E-4057-9FA7-051AAC002A38}"/>
                </a:ext>
              </a:extLst>
            </p:cNvPr>
            <p:cNvSpPr/>
            <p:nvPr/>
          </p:nvSpPr>
          <p:spPr>
            <a:xfrm>
              <a:off x="1026116" y="4590648"/>
              <a:ext cx="1893554" cy="374821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144000" rtlCol="0" anchor="ctr"/>
            <a:lstStyle/>
            <a:p>
              <a:pPr algn="ctr"/>
              <a:r>
                <a:rPr lang="sv-SE" sz="1400" b="1" dirty="0" err="1">
                  <a:solidFill>
                    <a:schemeClr val="tx1"/>
                  </a:solidFill>
                  <a:cs typeface="Arial" panose="020B0604020202020204" pitchFamily="34" charset="0"/>
                </a:rPr>
                <a:t>Vehicles</a:t>
              </a:r>
              <a:r>
                <a:rPr lang="sv-SE" sz="1400" b="1" dirty="0">
                  <a:solidFill>
                    <a:schemeClr val="tx1"/>
                  </a:solidFill>
                  <a:cs typeface="Arial" panose="020B0604020202020204" pitchFamily="34" charset="0"/>
                </a:rPr>
                <a:t> &amp; </a:t>
              </a:r>
              <a:r>
                <a:rPr lang="sv-SE" sz="1400" b="1" dirty="0" err="1">
                  <a:solidFill>
                    <a:schemeClr val="tx1"/>
                  </a:solidFill>
                  <a:cs typeface="Arial" panose="020B0604020202020204" pitchFamily="34" charset="0"/>
                </a:rPr>
                <a:t>Logistics</a:t>
              </a:r>
              <a:endParaRPr lang="sv-SE" sz="1400" b="1" dirty="0">
                <a:solidFill>
                  <a:schemeClr val="tx1"/>
                </a:solidFill>
                <a:cs typeface="Arial" panose="020B0604020202020204" pitchFamily="34" charset="0"/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3033970" y="3132692"/>
            <a:ext cx="1893554" cy="2251877"/>
            <a:chOff x="2919670" y="3701543"/>
            <a:chExt cx="1893554" cy="2251877"/>
          </a:xfrm>
        </p:grpSpPr>
        <p:pic>
          <p:nvPicPr>
            <p:cNvPr id="9" name="Bildobjekt 28">
              <a:extLst>
                <a:ext uri="{FF2B5EF4-FFF2-40B4-BE49-F238E27FC236}">
                  <a16:creationId xmlns:a16="http://schemas.microsoft.com/office/drawing/2014/main" id="{33E15954-7DA1-4218-9F5D-32BCE9ADB3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977636" y="3701543"/>
              <a:ext cx="1777623" cy="1778209"/>
            </a:xfrm>
            <a:prstGeom prst="ellipse">
              <a:avLst/>
            </a:prstGeom>
          </p:spPr>
        </p:pic>
        <p:sp>
          <p:nvSpPr>
            <p:cNvPr id="12" name="Rektangel: rundade hörn 25">
              <a:extLst>
                <a:ext uri="{FF2B5EF4-FFF2-40B4-BE49-F238E27FC236}">
                  <a16:creationId xmlns:a16="http://schemas.microsoft.com/office/drawing/2014/main" id="{DEA9B4F0-0B1E-4057-9FA7-051AAC002A38}"/>
                </a:ext>
              </a:extLst>
            </p:cNvPr>
            <p:cNvSpPr/>
            <p:nvPr/>
          </p:nvSpPr>
          <p:spPr>
            <a:xfrm>
              <a:off x="2919670" y="5578599"/>
              <a:ext cx="1893554" cy="374821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144000" rtlCol="0" anchor="ctr"/>
            <a:lstStyle/>
            <a:p>
              <a:pPr algn="ctr"/>
              <a:r>
                <a:rPr lang="sv-SE" sz="1400" b="1" dirty="0" err="1">
                  <a:solidFill>
                    <a:schemeClr val="tx1"/>
                  </a:solidFill>
                  <a:cs typeface="Arial" panose="020B0604020202020204" pitchFamily="34" charset="0"/>
                </a:rPr>
                <a:t>Machinery</a:t>
              </a:r>
              <a:endParaRPr lang="sv-SE" sz="1400" b="1" dirty="0">
                <a:solidFill>
                  <a:schemeClr val="tx1"/>
                </a:solidFill>
                <a:cs typeface="Arial" panose="020B0604020202020204" pitchFamily="34" charset="0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5035291" y="3132692"/>
            <a:ext cx="1893554" cy="2261466"/>
            <a:chOff x="5073391" y="3088969"/>
            <a:chExt cx="1893554" cy="2261466"/>
          </a:xfrm>
        </p:grpSpPr>
        <p:pic>
          <p:nvPicPr>
            <p:cNvPr id="10" name="Bildobjekt 34">
              <a:extLst>
                <a:ext uri="{FF2B5EF4-FFF2-40B4-BE49-F238E27FC236}">
                  <a16:creationId xmlns:a16="http://schemas.microsoft.com/office/drawing/2014/main" id="{01584C87-841D-4099-9D71-0D32213DDB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-34"/>
            <a:stretch/>
          </p:blipFill>
          <p:spPr>
            <a:xfrm>
              <a:off x="5132215" y="3088969"/>
              <a:ext cx="1775907" cy="1777097"/>
            </a:xfrm>
            <a:prstGeom prst="ellipse">
              <a:avLst/>
            </a:prstGeom>
          </p:spPr>
        </p:pic>
        <p:sp>
          <p:nvSpPr>
            <p:cNvPr id="13" name="Rektangel: rundade hörn 25">
              <a:extLst>
                <a:ext uri="{FF2B5EF4-FFF2-40B4-BE49-F238E27FC236}">
                  <a16:creationId xmlns:a16="http://schemas.microsoft.com/office/drawing/2014/main" id="{DEA9B4F0-0B1E-4057-9FA7-051AAC002A38}"/>
                </a:ext>
              </a:extLst>
            </p:cNvPr>
            <p:cNvSpPr/>
            <p:nvPr/>
          </p:nvSpPr>
          <p:spPr>
            <a:xfrm>
              <a:off x="5073391" y="4975614"/>
              <a:ext cx="1893554" cy="374821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144000" rtlCol="0" anchor="ctr"/>
            <a:lstStyle/>
            <a:p>
              <a:pPr algn="ctr"/>
              <a:r>
                <a:rPr lang="sv-SE" sz="1400" b="1" dirty="0">
                  <a:solidFill>
                    <a:schemeClr val="tx1"/>
                  </a:solidFill>
                  <a:cs typeface="Arial" panose="020B0604020202020204" pitchFamily="34" charset="0"/>
                </a:rPr>
                <a:t>Process &amp; </a:t>
              </a:r>
              <a:r>
                <a:rPr lang="sv-SE" sz="1400" b="1" dirty="0" err="1">
                  <a:solidFill>
                    <a:schemeClr val="tx1"/>
                  </a:solidFill>
                  <a:cs typeface="Arial" panose="020B0604020202020204" pitchFamily="34" charset="0"/>
                </a:rPr>
                <a:t>Production</a:t>
              </a:r>
              <a:endParaRPr lang="sv-SE" sz="1400" b="1" dirty="0">
                <a:solidFill>
                  <a:schemeClr val="tx1"/>
                </a:solidFill>
                <a:cs typeface="Arial" panose="020B0604020202020204" pitchFamily="34" charset="0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7027469" y="3132692"/>
            <a:ext cx="1893554" cy="2261803"/>
            <a:chOff x="7205269" y="3088632"/>
            <a:chExt cx="1893554" cy="2261803"/>
          </a:xfrm>
        </p:grpSpPr>
        <p:pic>
          <p:nvPicPr>
            <p:cNvPr id="11" name="Bildobjekt 25">
              <a:extLst>
                <a:ext uri="{FF2B5EF4-FFF2-40B4-BE49-F238E27FC236}">
                  <a16:creationId xmlns:a16="http://schemas.microsoft.com/office/drawing/2014/main" id="{97138CF4-BC8D-4C6C-9A03-8EA73A22AF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270580" y="3088632"/>
              <a:ext cx="1788333" cy="1777771"/>
            </a:xfrm>
            <a:prstGeom prst="ellipse">
              <a:avLst/>
            </a:prstGeom>
          </p:spPr>
        </p:pic>
        <p:sp>
          <p:nvSpPr>
            <p:cNvPr id="14" name="Rektangel: rundade hörn 25">
              <a:extLst>
                <a:ext uri="{FF2B5EF4-FFF2-40B4-BE49-F238E27FC236}">
                  <a16:creationId xmlns:a16="http://schemas.microsoft.com/office/drawing/2014/main" id="{DEA9B4F0-0B1E-4057-9FA7-051AAC002A38}"/>
                </a:ext>
              </a:extLst>
            </p:cNvPr>
            <p:cNvSpPr/>
            <p:nvPr/>
          </p:nvSpPr>
          <p:spPr>
            <a:xfrm>
              <a:off x="7205269" y="4975614"/>
              <a:ext cx="1893554" cy="374821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144000" rtlCol="0" anchor="ctr"/>
            <a:lstStyle/>
            <a:p>
              <a:pPr algn="ctr"/>
              <a:r>
                <a:rPr lang="sv-SE" sz="1400" b="1" dirty="0" err="1">
                  <a:solidFill>
                    <a:schemeClr val="tx1"/>
                  </a:solidFill>
                  <a:cs typeface="Arial" panose="020B0604020202020204" pitchFamily="34" charset="0"/>
                </a:rPr>
                <a:t>Defence</a:t>
              </a:r>
              <a:r>
                <a:rPr lang="sv-SE" sz="1400" b="1" dirty="0">
                  <a:solidFill>
                    <a:schemeClr val="tx1"/>
                  </a:solidFill>
                  <a:cs typeface="Arial" panose="020B0604020202020204" pitchFamily="34" charset="0"/>
                </a:rPr>
                <a:t> &amp; </a:t>
              </a:r>
              <a:r>
                <a:rPr lang="sv-SE" sz="1400" b="1" dirty="0" err="1">
                  <a:solidFill>
                    <a:schemeClr val="tx1"/>
                  </a:solidFill>
                  <a:cs typeface="Arial" panose="020B0604020202020204" pitchFamily="34" charset="0"/>
                </a:rPr>
                <a:t>Security</a:t>
              </a:r>
              <a:endParaRPr lang="sv-SE" sz="1400" b="1" dirty="0">
                <a:solidFill>
                  <a:schemeClr val="tx1"/>
                </a:solidFill>
                <a:cs typeface="Arial" panose="020B0604020202020204" pitchFamily="34" charset="0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8894718" y="3132692"/>
            <a:ext cx="2259968" cy="2251877"/>
            <a:chOff x="9250318" y="3098558"/>
            <a:chExt cx="2259968" cy="2251877"/>
          </a:xfrm>
        </p:grpSpPr>
        <p:pic>
          <p:nvPicPr>
            <p:cNvPr id="21" name="Bildobjekt 37">
              <a:extLst>
                <a:ext uri="{FF2B5EF4-FFF2-40B4-BE49-F238E27FC236}">
                  <a16:creationId xmlns:a16="http://schemas.microsoft.com/office/drawing/2014/main" id="{EE2BE7EC-9025-4A3A-BE05-4FADFC45C5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338"/>
            <a:stretch/>
          </p:blipFill>
          <p:spPr>
            <a:xfrm>
              <a:off x="9481851" y="3098558"/>
              <a:ext cx="1796902" cy="1757918"/>
            </a:xfrm>
            <a:prstGeom prst="ellipse">
              <a:avLst/>
            </a:prstGeom>
          </p:spPr>
        </p:pic>
        <p:sp>
          <p:nvSpPr>
            <p:cNvPr id="23" name="Rektangel: rundade hörn 25">
              <a:extLst>
                <a:ext uri="{FF2B5EF4-FFF2-40B4-BE49-F238E27FC236}">
                  <a16:creationId xmlns:a16="http://schemas.microsoft.com/office/drawing/2014/main" id="{DEA9B4F0-0B1E-4057-9FA7-051AAC002A38}"/>
                </a:ext>
              </a:extLst>
            </p:cNvPr>
            <p:cNvSpPr/>
            <p:nvPr/>
          </p:nvSpPr>
          <p:spPr>
            <a:xfrm>
              <a:off x="9250318" y="4975614"/>
              <a:ext cx="2259968" cy="374821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144000" rtlCol="0" anchor="ctr"/>
            <a:lstStyle/>
            <a:p>
              <a:pPr algn="ctr"/>
              <a:r>
                <a:rPr lang="sv-SE" sz="1400" b="1" dirty="0" err="1">
                  <a:solidFill>
                    <a:schemeClr val="tx1"/>
                  </a:solidFill>
                  <a:cs typeface="Arial"/>
                </a:rPr>
                <a:t>Devices</a:t>
              </a:r>
              <a:r>
                <a:rPr lang="sv-SE" sz="1400" b="1" dirty="0">
                  <a:solidFill>
                    <a:schemeClr val="tx1"/>
                  </a:solidFill>
                  <a:cs typeface="Arial"/>
                </a:rPr>
                <a:t> &amp; Instruments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304457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ubrik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Reading </a:t>
            </a:r>
            <a:r>
              <a:rPr lang="sv-SE" dirty="0" err="1"/>
              <a:t>csv-file</a:t>
            </a:r>
            <a:r>
              <a:rPr lang="sv-SE" dirty="0"/>
              <a:t> data </a:t>
            </a:r>
            <a:r>
              <a:rPr lang="sv-SE" dirty="0" err="1"/>
              <a:t>with</a:t>
            </a:r>
            <a:r>
              <a:rPr lang="sv-SE" dirty="0"/>
              <a:t> </a:t>
            </a:r>
            <a:r>
              <a:rPr lang="sv-SE" dirty="0" err="1"/>
              <a:t>readr</a:t>
            </a:r>
            <a:endParaRPr lang="sv-SE" dirty="0"/>
          </a:p>
        </p:txBody>
      </p:sp>
      <p:pic>
        <p:nvPicPr>
          <p:cNvPr id="6" name="Bildobjekt 5">
            <a:extLst>
              <a:ext uri="{FF2B5EF4-FFF2-40B4-BE49-F238E27FC236}">
                <a16:creationId xmlns:a16="http://schemas.microsoft.com/office/drawing/2014/main" id="{A8FCA279-17B7-4192-8E99-A132702D6BD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8315" y="2405311"/>
            <a:ext cx="8401050" cy="128753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textruta 6">
            <a:extLst>
              <a:ext uri="{FF2B5EF4-FFF2-40B4-BE49-F238E27FC236}">
                <a16:creationId xmlns:a16="http://schemas.microsoft.com/office/drawing/2014/main" id="{5DD7193A-53B4-4E25-837F-7856DBF28F7D}"/>
              </a:ext>
            </a:extLst>
          </p:cNvPr>
          <p:cNvSpPr txBox="1"/>
          <p:nvPr/>
        </p:nvSpPr>
        <p:spPr>
          <a:xfrm rot="10800000" flipH="1" flipV="1">
            <a:off x="778315" y="812123"/>
            <a:ext cx="4372526" cy="1287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sv-SE" i="1" dirty="0" err="1"/>
              <a:t>read_csv</a:t>
            </a:r>
            <a:r>
              <a:rPr lang="sv-SE" i="1" dirty="0"/>
              <a:t>():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i="1" dirty="0" err="1"/>
              <a:t>Produces</a:t>
            </a:r>
            <a:r>
              <a:rPr lang="sv-SE" i="1" dirty="0"/>
              <a:t> a </a:t>
            </a:r>
            <a:r>
              <a:rPr lang="sv-SE" i="1" dirty="0" err="1"/>
              <a:t>tibble</a:t>
            </a:r>
            <a:endParaRPr lang="sv-SE" i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i="1" dirty="0"/>
              <a:t>Faster </a:t>
            </a:r>
            <a:r>
              <a:rPr lang="sv-SE" i="1" dirty="0" err="1"/>
              <a:t>than</a:t>
            </a:r>
            <a:r>
              <a:rPr lang="sv-SE" i="1" dirty="0"/>
              <a:t> read.csv() from original R</a:t>
            </a:r>
          </a:p>
        </p:txBody>
      </p:sp>
      <p:sp>
        <p:nvSpPr>
          <p:cNvPr id="8" name="textruta 7">
            <a:extLst>
              <a:ext uri="{FF2B5EF4-FFF2-40B4-BE49-F238E27FC236}">
                <a16:creationId xmlns:a16="http://schemas.microsoft.com/office/drawing/2014/main" id="{321F635A-8E35-43D3-80A9-310F4C52CFDA}"/>
              </a:ext>
            </a:extLst>
          </p:cNvPr>
          <p:cNvSpPr txBox="1"/>
          <p:nvPr/>
        </p:nvSpPr>
        <p:spPr>
          <a:xfrm rot="10800000" flipH="1" flipV="1">
            <a:off x="5642234" y="812122"/>
            <a:ext cx="5892628" cy="1287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sv-SE" i="1" dirty="0"/>
              <a:t>Parsing: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i="1" dirty="0" err="1"/>
              <a:t>Automatic</a:t>
            </a:r>
            <a:r>
              <a:rPr lang="sv-SE" i="1" dirty="0"/>
              <a:t> </a:t>
            </a:r>
            <a:r>
              <a:rPr lang="sv-SE" i="1" dirty="0" err="1"/>
              <a:t>variable</a:t>
            </a:r>
            <a:r>
              <a:rPr lang="sv-SE" i="1" dirty="0"/>
              <a:t> parsing </a:t>
            </a:r>
            <a:r>
              <a:rPr lang="sv-SE" i="1" dirty="0" err="1"/>
              <a:t>based</a:t>
            </a:r>
            <a:r>
              <a:rPr lang="sv-SE" i="1" dirty="0"/>
              <a:t> on </a:t>
            </a:r>
            <a:r>
              <a:rPr lang="sv-SE" i="1" dirty="0" err="1"/>
              <a:t>first</a:t>
            </a:r>
            <a:r>
              <a:rPr lang="sv-SE" i="1" dirty="0"/>
              <a:t> 1000 </a:t>
            </a:r>
            <a:r>
              <a:rPr lang="sv-SE" i="1" dirty="0" err="1"/>
              <a:t>rows</a:t>
            </a:r>
            <a:endParaRPr lang="sv-SE" i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i="1" dirty="0" err="1"/>
              <a:t>Can</a:t>
            </a:r>
            <a:r>
              <a:rPr lang="sv-SE" i="1" dirty="0"/>
              <a:t> be </a:t>
            </a:r>
            <a:r>
              <a:rPr lang="sv-SE" i="1" dirty="0" err="1"/>
              <a:t>overridden</a:t>
            </a:r>
            <a:r>
              <a:rPr lang="sv-SE" i="1" dirty="0"/>
              <a:t> </a:t>
            </a:r>
            <a:r>
              <a:rPr lang="sv-SE" i="1" dirty="0" err="1"/>
              <a:t>specifying</a:t>
            </a:r>
            <a:r>
              <a:rPr lang="sv-SE" i="1" dirty="0"/>
              <a:t> </a:t>
            </a:r>
            <a:r>
              <a:rPr lang="sv-SE" i="1" dirty="0" err="1"/>
              <a:t>col_types</a:t>
            </a:r>
            <a:endParaRPr lang="sv-SE" i="1" dirty="0"/>
          </a:p>
        </p:txBody>
      </p:sp>
      <p:pic>
        <p:nvPicPr>
          <p:cNvPr id="11" name="Bildobjekt 10">
            <a:extLst>
              <a:ext uri="{FF2B5EF4-FFF2-40B4-BE49-F238E27FC236}">
                <a16:creationId xmlns:a16="http://schemas.microsoft.com/office/drawing/2014/main" id="{7FC21450-31DA-45AD-966D-C7C5C059241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76141" y="2405311"/>
            <a:ext cx="2475844" cy="370883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3" name="Bild 12" descr="Pil: svag böj">
            <a:extLst>
              <a:ext uri="{FF2B5EF4-FFF2-40B4-BE49-F238E27FC236}">
                <a16:creationId xmlns:a16="http://schemas.microsoft.com/office/drawing/2014/main" id="{D546D47D-DB95-4354-862C-A23B217655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7517560">
            <a:off x="5295251" y="1914502"/>
            <a:ext cx="733112" cy="73311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536510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ubrik 6">
            <a:extLst>
              <a:ext uri="{FF2B5EF4-FFF2-40B4-BE49-F238E27FC236}">
                <a16:creationId xmlns:a16="http://schemas.microsoft.com/office/drawing/2014/main" id="{61110B2C-4865-477C-925F-34531AE578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02" y="461319"/>
            <a:ext cx="9797143" cy="1012371"/>
          </a:xfrm>
        </p:spPr>
        <p:txBody>
          <a:bodyPr>
            <a:normAutofit/>
          </a:bodyPr>
          <a:lstStyle/>
          <a:p>
            <a:r>
              <a:rPr lang="sv-SE" dirty="0"/>
              <a:t>Data Manipulation </a:t>
            </a:r>
            <a:r>
              <a:rPr lang="sv-SE" dirty="0" err="1"/>
              <a:t>with</a:t>
            </a:r>
            <a:r>
              <a:rPr lang="sv-SE" dirty="0"/>
              <a:t> </a:t>
            </a:r>
            <a:r>
              <a:rPr lang="sv-SE" dirty="0" err="1"/>
              <a:t>dplyr</a:t>
            </a:r>
            <a:endParaRPr lang="sv-SE" dirty="0"/>
          </a:p>
        </p:txBody>
      </p:sp>
      <p:pic>
        <p:nvPicPr>
          <p:cNvPr id="3" name="Bildobjekt 2">
            <a:extLst>
              <a:ext uri="{FF2B5EF4-FFF2-40B4-BE49-F238E27FC236}">
                <a16:creationId xmlns:a16="http://schemas.microsoft.com/office/drawing/2014/main" id="{0C200EED-072C-4E1F-8D12-45C516BFA89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36409" y="1607914"/>
            <a:ext cx="3519182" cy="467277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7500900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Bildobjekt 26">
            <a:extLst>
              <a:ext uri="{FF2B5EF4-FFF2-40B4-BE49-F238E27FC236}">
                <a16:creationId xmlns:a16="http://schemas.microsoft.com/office/drawing/2014/main" id="{BC1E1D64-BB10-41C8-B511-1FA97FC27CF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13597" y="1083867"/>
            <a:ext cx="3174272" cy="211829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8" name="Bildobjekt 27">
            <a:extLst>
              <a:ext uri="{FF2B5EF4-FFF2-40B4-BE49-F238E27FC236}">
                <a16:creationId xmlns:a16="http://schemas.microsoft.com/office/drawing/2014/main" id="{686A5F01-8C63-4AC5-AF63-8C22F8F5ED6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09153" y="3857592"/>
            <a:ext cx="3178716" cy="211829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3" name="Rubrik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Key</a:t>
            </a:r>
            <a:r>
              <a:rPr lang="sv-SE" dirty="0"/>
              <a:t> </a:t>
            </a:r>
            <a:r>
              <a:rPr lang="sv-SE" dirty="0" err="1"/>
              <a:t>functions</a:t>
            </a:r>
            <a:r>
              <a:rPr lang="sv-SE" dirty="0"/>
              <a:t> </a:t>
            </a:r>
            <a:r>
              <a:rPr lang="sv-SE" dirty="0" err="1"/>
              <a:t>of</a:t>
            </a:r>
            <a:r>
              <a:rPr lang="sv-SE" dirty="0"/>
              <a:t> the </a:t>
            </a:r>
            <a:r>
              <a:rPr lang="sv-SE" dirty="0" err="1"/>
              <a:t>dplyr</a:t>
            </a:r>
            <a:r>
              <a:rPr lang="sv-SE" dirty="0"/>
              <a:t> </a:t>
            </a:r>
            <a:r>
              <a:rPr lang="sv-SE" dirty="0" err="1"/>
              <a:t>package</a:t>
            </a:r>
            <a:endParaRPr lang="sv-SE" dirty="0"/>
          </a:p>
        </p:txBody>
      </p:sp>
      <p:sp>
        <p:nvSpPr>
          <p:cNvPr id="14" name="textruta 13">
            <a:extLst>
              <a:ext uri="{FF2B5EF4-FFF2-40B4-BE49-F238E27FC236}">
                <a16:creationId xmlns:a16="http://schemas.microsoft.com/office/drawing/2014/main" id="{4EF06F80-F599-48ED-A237-33DF24FA21FA}"/>
              </a:ext>
            </a:extLst>
          </p:cNvPr>
          <p:cNvSpPr txBox="1"/>
          <p:nvPr/>
        </p:nvSpPr>
        <p:spPr>
          <a:xfrm rot="10800000" flipH="1" flipV="1">
            <a:off x="707970" y="882532"/>
            <a:ext cx="5209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i="1" dirty="0" err="1"/>
              <a:t>Choose</a:t>
            </a:r>
            <a:r>
              <a:rPr lang="sv-SE" i="1" dirty="0"/>
              <a:t> </a:t>
            </a:r>
            <a:r>
              <a:rPr lang="sv-SE" i="1" dirty="0" err="1"/>
              <a:t>columns</a:t>
            </a:r>
            <a:r>
              <a:rPr lang="sv-SE" i="1" dirty="0"/>
              <a:t> </a:t>
            </a:r>
            <a:r>
              <a:rPr lang="sv-SE" i="1" dirty="0" err="1"/>
              <a:t>with</a:t>
            </a:r>
            <a:r>
              <a:rPr lang="sv-SE" i="1" dirty="0"/>
              <a:t> </a:t>
            </a:r>
            <a:r>
              <a:rPr lang="sv-SE" b="1" i="1" dirty="0" err="1"/>
              <a:t>select</a:t>
            </a:r>
            <a:r>
              <a:rPr lang="sv-SE" b="1" i="1" dirty="0"/>
              <a:t>()</a:t>
            </a:r>
          </a:p>
        </p:txBody>
      </p:sp>
      <p:sp>
        <p:nvSpPr>
          <p:cNvPr id="13" name="textruta 12">
            <a:extLst>
              <a:ext uri="{FF2B5EF4-FFF2-40B4-BE49-F238E27FC236}">
                <a16:creationId xmlns:a16="http://schemas.microsoft.com/office/drawing/2014/main" id="{7430F8B7-B38E-465A-8F64-008804A78CCB}"/>
              </a:ext>
            </a:extLst>
          </p:cNvPr>
          <p:cNvSpPr txBox="1"/>
          <p:nvPr/>
        </p:nvSpPr>
        <p:spPr>
          <a:xfrm rot="10800000" flipH="1" flipV="1">
            <a:off x="707970" y="3857592"/>
            <a:ext cx="5209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i="1" dirty="0"/>
              <a:t>Pick observations by </a:t>
            </a:r>
            <a:r>
              <a:rPr lang="sv-SE" i="1" dirty="0" err="1"/>
              <a:t>values</a:t>
            </a:r>
            <a:r>
              <a:rPr lang="sv-SE" i="1" dirty="0"/>
              <a:t> </a:t>
            </a:r>
            <a:r>
              <a:rPr lang="sv-SE" i="1" dirty="0" err="1"/>
              <a:t>with</a:t>
            </a:r>
            <a:r>
              <a:rPr lang="sv-SE" i="1" dirty="0"/>
              <a:t> </a:t>
            </a:r>
            <a:r>
              <a:rPr lang="sv-SE" b="1" i="1" dirty="0"/>
              <a:t>filter()</a:t>
            </a:r>
          </a:p>
        </p:txBody>
      </p:sp>
      <p:pic>
        <p:nvPicPr>
          <p:cNvPr id="2" name="Bildobjekt 1">
            <a:extLst>
              <a:ext uri="{FF2B5EF4-FFF2-40B4-BE49-F238E27FC236}">
                <a16:creationId xmlns:a16="http://schemas.microsoft.com/office/drawing/2014/main" id="{0E855406-804E-4B3A-9D24-F79E7CF2FF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9980" y="1312047"/>
            <a:ext cx="7772400" cy="3714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Bildobjekt 4">
            <a:extLst>
              <a:ext uri="{FF2B5EF4-FFF2-40B4-BE49-F238E27FC236}">
                <a16:creationId xmlns:a16="http://schemas.microsoft.com/office/drawing/2014/main" id="{1C7747A1-5FCB-4007-A777-1A23A3CBD6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9980" y="4247812"/>
            <a:ext cx="6257925" cy="3429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5" name="Pil: höger 24">
            <a:extLst>
              <a:ext uri="{FF2B5EF4-FFF2-40B4-BE49-F238E27FC236}">
                <a16:creationId xmlns:a16="http://schemas.microsoft.com/office/drawing/2014/main" id="{5CD039A6-6CBF-496D-8807-2EB68AD8E5A3}"/>
              </a:ext>
            </a:extLst>
          </p:cNvPr>
          <p:cNvSpPr/>
          <p:nvPr/>
        </p:nvSpPr>
        <p:spPr>
          <a:xfrm>
            <a:off x="3992174" y="2537906"/>
            <a:ext cx="662730" cy="511728"/>
          </a:xfrm>
          <a:prstGeom prst="rightArrow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12" name="Bildobjekt 11">
            <a:extLst>
              <a:ext uri="{FF2B5EF4-FFF2-40B4-BE49-F238E27FC236}">
                <a16:creationId xmlns:a16="http://schemas.microsoft.com/office/drawing/2014/main" id="{87DD4BFF-3BB4-4DAB-A9D3-FB47546C3C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47429" y="1898420"/>
            <a:ext cx="2847975" cy="17907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9" name="Bildobjekt 28">
            <a:extLst>
              <a:ext uri="{FF2B5EF4-FFF2-40B4-BE49-F238E27FC236}">
                <a16:creationId xmlns:a16="http://schemas.microsoft.com/office/drawing/2014/main" id="{D608A179-99E0-461A-923E-D0587F3874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2095" y="4848899"/>
            <a:ext cx="2847975" cy="17907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Bildobjekt 14">
            <a:extLst>
              <a:ext uri="{FF2B5EF4-FFF2-40B4-BE49-F238E27FC236}">
                <a16:creationId xmlns:a16="http://schemas.microsoft.com/office/drawing/2014/main" id="{F92005F5-A12E-4DAC-926A-8F6F79E0888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47429" y="4848899"/>
            <a:ext cx="2828925" cy="17240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8" name="Pil: höger 37">
            <a:extLst>
              <a:ext uri="{FF2B5EF4-FFF2-40B4-BE49-F238E27FC236}">
                <a16:creationId xmlns:a16="http://schemas.microsoft.com/office/drawing/2014/main" id="{F386E6F5-2D41-4745-82EC-99E09F950296}"/>
              </a:ext>
            </a:extLst>
          </p:cNvPr>
          <p:cNvSpPr/>
          <p:nvPr/>
        </p:nvSpPr>
        <p:spPr>
          <a:xfrm>
            <a:off x="3987914" y="5415429"/>
            <a:ext cx="662730" cy="511728"/>
          </a:xfrm>
          <a:prstGeom prst="rightArrow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9" name="textruta 38">
            <a:extLst>
              <a:ext uri="{FF2B5EF4-FFF2-40B4-BE49-F238E27FC236}">
                <a16:creationId xmlns:a16="http://schemas.microsoft.com/office/drawing/2014/main" id="{7A834683-8FBE-4607-BA78-396CD3358F7D}"/>
              </a:ext>
            </a:extLst>
          </p:cNvPr>
          <p:cNvSpPr txBox="1"/>
          <p:nvPr/>
        </p:nvSpPr>
        <p:spPr>
          <a:xfrm rot="10800000" flipH="1" flipV="1">
            <a:off x="941744" y="2609104"/>
            <a:ext cx="2615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b="1" dirty="0"/>
              <a:t>Original data </a:t>
            </a:r>
            <a:r>
              <a:rPr lang="sv-SE" b="1" dirty="0" err="1"/>
              <a:t>frame</a:t>
            </a:r>
            <a:endParaRPr lang="sv-SE" b="1" dirty="0"/>
          </a:p>
        </p:txBody>
      </p:sp>
    </p:spTree>
    <p:extLst>
      <p:ext uri="{BB962C8B-B14F-4D97-AF65-F5344CB8AC3E}">
        <p14:creationId xmlns:p14="http://schemas.microsoft.com/office/powerpoint/2010/main" val="41170630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ubrik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Key</a:t>
            </a:r>
            <a:r>
              <a:rPr lang="sv-SE" dirty="0"/>
              <a:t> </a:t>
            </a:r>
            <a:r>
              <a:rPr lang="sv-SE" dirty="0" err="1"/>
              <a:t>functions</a:t>
            </a:r>
            <a:r>
              <a:rPr lang="sv-SE" dirty="0"/>
              <a:t> </a:t>
            </a:r>
            <a:r>
              <a:rPr lang="sv-SE" dirty="0" err="1"/>
              <a:t>of</a:t>
            </a:r>
            <a:r>
              <a:rPr lang="sv-SE" dirty="0"/>
              <a:t> the </a:t>
            </a:r>
            <a:r>
              <a:rPr lang="sv-SE" dirty="0" err="1"/>
              <a:t>dplyr</a:t>
            </a:r>
            <a:r>
              <a:rPr lang="sv-SE" dirty="0"/>
              <a:t> </a:t>
            </a:r>
            <a:r>
              <a:rPr lang="sv-SE" dirty="0" err="1"/>
              <a:t>package</a:t>
            </a:r>
            <a:endParaRPr lang="sv-SE" dirty="0"/>
          </a:p>
        </p:txBody>
      </p:sp>
      <p:sp>
        <p:nvSpPr>
          <p:cNvPr id="15" name="textruta 14">
            <a:extLst>
              <a:ext uri="{FF2B5EF4-FFF2-40B4-BE49-F238E27FC236}">
                <a16:creationId xmlns:a16="http://schemas.microsoft.com/office/drawing/2014/main" id="{5ECFA650-8B91-4926-8785-2F23B20CF224}"/>
              </a:ext>
            </a:extLst>
          </p:cNvPr>
          <p:cNvSpPr txBox="1"/>
          <p:nvPr/>
        </p:nvSpPr>
        <p:spPr>
          <a:xfrm rot="10800000" flipH="1" flipV="1">
            <a:off x="707970" y="882532"/>
            <a:ext cx="5209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i="1" dirty="0" err="1"/>
              <a:t>Reorder</a:t>
            </a:r>
            <a:r>
              <a:rPr lang="sv-SE" i="1" dirty="0"/>
              <a:t> </a:t>
            </a:r>
            <a:r>
              <a:rPr lang="sv-SE" i="1" dirty="0" err="1"/>
              <a:t>rows</a:t>
            </a:r>
            <a:r>
              <a:rPr lang="sv-SE" i="1" dirty="0"/>
              <a:t> </a:t>
            </a:r>
            <a:r>
              <a:rPr lang="sv-SE" i="1" dirty="0" err="1"/>
              <a:t>with</a:t>
            </a:r>
            <a:r>
              <a:rPr lang="sv-SE" i="1" dirty="0"/>
              <a:t> </a:t>
            </a:r>
            <a:r>
              <a:rPr lang="sv-SE" b="1" i="1" dirty="0" err="1"/>
              <a:t>arrange</a:t>
            </a:r>
            <a:r>
              <a:rPr lang="sv-SE" b="1" i="1" dirty="0"/>
              <a:t>()</a:t>
            </a:r>
          </a:p>
        </p:txBody>
      </p:sp>
      <p:sp>
        <p:nvSpPr>
          <p:cNvPr id="18" name="textruta 17">
            <a:extLst>
              <a:ext uri="{FF2B5EF4-FFF2-40B4-BE49-F238E27FC236}">
                <a16:creationId xmlns:a16="http://schemas.microsoft.com/office/drawing/2014/main" id="{C0D39706-449B-477A-9F68-43530409F3FC}"/>
              </a:ext>
            </a:extLst>
          </p:cNvPr>
          <p:cNvSpPr txBox="1"/>
          <p:nvPr/>
        </p:nvSpPr>
        <p:spPr>
          <a:xfrm rot="10800000" flipH="1" flipV="1">
            <a:off x="707970" y="3857592"/>
            <a:ext cx="5209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i="1" dirty="0" err="1"/>
              <a:t>Create</a:t>
            </a:r>
            <a:r>
              <a:rPr lang="sv-SE" i="1" dirty="0"/>
              <a:t> or transform </a:t>
            </a:r>
            <a:r>
              <a:rPr lang="sv-SE" i="1" dirty="0" err="1"/>
              <a:t>variables</a:t>
            </a:r>
            <a:r>
              <a:rPr lang="sv-SE" i="1" dirty="0"/>
              <a:t> </a:t>
            </a:r>
            <a:r>
              <a:rPr lang="sv-SE" i="1" dirty="0" err="1"/>
              <a:t>with</a:t>
            </a:r>
            <a:r>
              <a:rPr lang="sv-SE" i="1" dirty="0"/>
              <a:t> </a:t>
            </a:r>
            <a:r>
              <a:rPr lang="sv-SE" b="1" i="1" dirty="0" err="1"/>
              <a:t>mutate</a:t>
            </a:r>
            <a:r>
              <a:rPr lang="sv-SE" b="1" i="1" dirty="0"/>
              <a:t>()</a:t>
            </a:r>
          </a:p>
        </p:txBody>
      </p:sp>
      <p:pic>
        <p:nvPicPr>
          <p:cNvPr id="27" name="Bildobjekt 26">
            <a:extLst>
              <a:ext uri="{FF2B5EF4-FFF2-40B4-BE49-F238E27FC236}">
                <a16:creationId xmlns:a16="http://schemas.microsoft.com/office/drawing/2014/main" id="{78B1184A-921A-4AA1-90EE-69F6586184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980" y="1887582"/>
            <a:ext cx="2828925" cy="17240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8" name="Bildobjekt 27">
            <a:extLst>
              <a:ext uri="{FF2B5EF4-FFF2-40B4-BE49-F238E27FC236}">
                <a16:creationId xmlns:a16="http://schemas.microsoft.com/office/drawing/2014/main" id="{D61F9221-4CC3-471F-B77B-A54F5BBAC2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5024" y="1882818"/>
            <a:ext cx="2847975" cy="18002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9" name="Bildobjekt 28">
            <a:extLst>
              <a:ext uri="{FF2B5EF4-FFF2-40B4-BE49-F238E27FC236}">
                <a16:creationId xmlns:a16="http://schemas.microsoft.com/office/drawing/2014/main" id="{BE348ED0-E71D-42BE-B0E7-C9868CA572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9980" y="1308442"/>
            <a:ext cx="6467475" cy="3905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1" name="Bildobjekt 30">
            <a:extLst>
              <a:ext uri="{FF2B5EF4-FFF2-40B4-BE49-F238E27FC236}">
                <a16:creationId xmlns:a16="http://schemas.microsoft.com/office/drawing/2014/main" id="{BF207A04-61BF-4616-9121-EB478865C7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9980" y="4247812"/>
            <a:ext cx="6886575" cy="381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2" name="Bildobjekt 31">
            <a:extLst>
              <a:ext uri="{FF2B5EF4-FFF2-40B4-BE49-F238E27FC236}">
                <a16:creationId xmlns:a16="http://schemas.microsoft.com/office/drawing/2014/main" id="{C836827B-0A77-4AD0-A506-8BB59D7311D8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14047" y="3857592"/>
            <a:ext cx="3174272" cy="212492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33" name="Bildobjekt 32">
            <a:extLst>
              <a:ext uri="{FF2B5EF4-FFF2-40B4-BE49-F238E27FC236}">
                <a16:creationId xmlns:a16="http://schemas.microsoft.com/office/drawing/2014/main" id="{DD929CB0-B8CC-436C-B54C-D4EAFA63F588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09153" y="1083867"/>
            <a:ext cx="3184060" cy="211829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35" name="Bildobjekt 34">
            <a:extLst>
              <a:ext uri="{FF2B5EF4-FFF2-40B4-BE49-F238E27FC236}">
                <a16:creationId xmlns:a16="http://schemas.microsoft.com/office/drawing/2014/main" id="{3F0C2272-1F35-476F-9785-B1ADB8AE20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095" y="4844136"/>
            <a:ext cx="2847975" cy="18002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6" name="Pil: höger 35">
            <a:extLst>
              <a:ext uri="{FF2B5EF4-FFF2-40B4-BE49-F238E27FC236}">
                <a16:creationId xmlns:a16="http://schemas.microsoft.com/office/drawing/2014/main" id="{F13DA79A-342A-4372-8F32-55F5AD999861}"/>
              </a:ext>
            </a:extLst>
          </p:cNvPr>
          <p:cNvSpPr/>
          <p:nvPr/>
        </p:nvSpPr>
        <p:spPr>
          <a:xfrm>
            <a:off x="3987914" y="5415429"/>
            <a:ext cx="662730" cy="511728"/>
          </a:xfrm>
          <a:prstGeom prst="rightArrow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5" name="Bildobjekt 4">
            <a:extLst>
              <a:ext uri="{FF2B5EF4-FFF2-40B4-BE49-F238E27FC236}">
                <a16:creationId xmlns:a16="http://schemas.microsoft.com/office/drawing/2014/main" id="{19229D1A-C802-46AF-8397-9CDA0A361D0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40621" y="4844136"/>
            <a:ext cx="3724275" cy="17621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1" name="Pil: höger 40">
            <a:extLst>
              <a:ext uri="{FF2B5EF4-FFF2-40B4-BE49-F238E27FC236}">
                <a16:creationId xmlns:a16="http://schemas.microsoft.com/office/drawing/2014/main" id="{FFF232FC-C460-4306-A9F7-7BB8C3C30881}"/>
              </a:ext>
            </a:extLst>
          </p:cNvPr>
          <p:cNvSpPr/>
          <p:nvPr/>
        </p:nvSpPr>
        <p:spPr>
          <a:xfrm>
            <a:off x="3987914" y="2527066"/>
            <a:ext cx="662730" cy="511728"/>
          </a:xfrm>
          <a:prstGeom prst="rightArrow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2242540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ubrik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Key</a:t>
            </a:r>
            <a:r>
              <a:rPr lang="sv-SE" dirty="0"/>
              <a:t> </a:t>
            </a:r>
            <a:r>
              <a:rPr lang="sv-SE" dirty="0" err="1"/>
              <a:t>functions</a:t>
            </a:r>
            <a:r>
              <a:rPr lang="sv-SE" dirty="0"/>
              <a:t> </a:t>
            </a:r>
            <a:r>
              <a:rPr lang="sv-SE" dirty="0" err="1"/>
              <a:t>of</a:t>
            </a:r>
            <a:r>
              <a:rPr lang="sv-SE" dirty="0"/>
              <a:t> the </a:t>
            </a:r>
            <a:r>
              <a:rPr lang="sv-SE" dirty="0" err="1"/>
              <a:t>dplyr</a:t>
            </a:r>
            <a:r>
              <a:rPr lang="sv-SE" dirty="0"/>
              <a:t> </a:t>
            </a:r>
            <a:r>
              <a:rPr lang="sv-SE" dirty="0" err="1"/>
              <a:t>package</a:t>
            </a:r>
            <a:endParaRPr lang="sv-SE" dirty="0"/>
          </a:p>
        </p:txBody>
      </p:sp>
      <p:sp>
        <p:nvSpPr>
          <p:cNvPr id="18" name="textruta 17">
            <a:extLst>
              <a:ext uri="{FF2B5EF4-FFF2-40B4-BE49-F238E27FC236}">
                <a16:creationId xmlns:a16="http://schemas.microsoft.com/office/drawing/2014/main" id="{C44D2397-C769-4FCD-BF3F-1BA7CBAB2D58}"/>
              </a:ext>
            </a:extLst>
          </p:cNvPr>
          <p:cNvSpPr txBox="1"/>
          <p:nvPr/>
        </p:nvSpPr>
        <p:spPr>
          <a:xfrm rot="10800000" flipH="1" flipV="1">
            <a:off x="707970" y="1067090"/>
            <a:ext cx="7571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i="1" dirty="0" err="1"/>
              <a:t>Summaries</a:t>
            </a:r>
            <a:r>
              <a:rPr lang="sv-SE" i="1" dirty="0"/>
              <a:t> over </a:t>
            </a:r>
            <a:r>
              <a:rPr lang="sv-SE" i="1" dirty="0" err="1"/>
              <a:t>groups</a:t>
            </a:r>
            <a:r>
              <a:rPr lang="sv-SE" i="1" dirty="0"/>
              <a:t> </a:t>
            </a:r>
            <a:r>
              <a:rPr lang="sv-SE" i="1" dirty="0" err="1"/>
              <a:t>with</a:t>
            </a:r>
            <a:r>
              <a:rPr lang="sv-SE" i="1" dirty="0"/>
              <a:t> </a:t>
            </a:r>
            <a:r>
              <a:rPr lang="sv-SE" b="1" i="1" dirty="0" err="1"/>
              <a:t>group_by</a:t>
            </a:r>
            <a:r>
              <a:rPr lang="sv-SE" b="1" i="1" dirty="0"/>
              <a:t>() </a:t>
            </a:r>
            <a:r>
              <a:rPr lang="sv-SE" i="1" dirty="0"/>
              <a:t>and </a:t>
            </a:r>
            <a:r>
              <a:rPr lang="sv-SE" b="1" i="1" dirty="0" err="1"/>
              <a:t>summarise</a:t>
            </a:r>
            <a:r>
              <a:rPr lang="sv-SE" b="1" i="1" dirty="0"/>
              <a:t>()</a:t>
            </a:r>
          </a:p>
        </p:txBody>
      </p:sp>
      <p:pic>
        <p:nvPicPr>
          <p:cNvPr id="14" name="Bildobjekt 13">
            <a:extLst>
              <a:ext uri="{FF2B5EF4-FFF2-40B4-BE49-F238E27FC236}">
                <a16:creationId xmlns:a16="http://schemas.microsoft.com/office/drawing/2014/main" id="{472A3D02-2AB2-4D0F-81BC-B523C9D3AC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202" y="1544459"/>
            <a:ext cx="6819900" cy="11144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Bildobjekt 16">
            <a:extLst>
              <a:ext uri="{FF2B5EF4-FFF2-40B4-BE49-F238E27FC236}">
                <a16:creationId xmlns:a16="http://schemas.microsoft.com/office/drawing/2014/main" id="{83CD4E1F-32CE-41E7-9F65-8393D1C91A5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5468" y="1067089"/>
            <a:ext cx="4012189" cy="276715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9" name="Bildobjekt 8">
            <a:extLst>
              <a:ext uri="{FF2B5EF4-FFF2-40B4-BE49-F238E27FC236}">
                <a16:creationId xmlns:a16="http://schemas.microsoft.com/office/drawing/2014/main" id="{F627FF30-EAF0-434C-9816-8AB600D352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454" y="2852515"/>
            <a:ext cx="3724275" cy="17621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" name="Bildobjekt 1">
            <a:extLst>
              <a:ext uri="{FF2B5EF4-FFF2-40B4-BE49-F238E27FC236}">
                <a16:creationId xmlns:a16="http://schemas.microsoft.com/office/drawing/2014/main" id="{04A7809C-83AE-4B49-9A43-914606C71B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57488" y="2852515"/>
            <a:ext cx="2752725" cy="17335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Pil: höger 10">
            <a:extLst>
              <a:ext uri="{FF2B5EF4-FFF2-40B4-BE49-F238E27FC236}">
                <a16:creationId xmlns:a16="http://schemas.microsoft.com/office/drawing/2014/main" id="{D9544696-50D7-49AC-9ABB-A2D778FAF211}"/>
              </a:ext>
            </a:extLst>
          </p:cNvPr>
          <p:cNvSpPr/>
          <p:nvPr/>
        </p:nvSpPr>
        <p:spPr>
          <a:xfrm>
            <a:off x="4140243" y="3477713"/>
            <a:ext cx="662730" cy="511728"/>
          </a:xfrm>
          <a:prstGeom prst="rightArrow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7121791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ubrik 6">
            <a:extLst>
              <a:ext uri="{FF2B5EF4-FFF2-40B4-BE49-F238E27FC236}">
                <a16:creationId xmlns:a16="http://schemas.microsoft.com/office/drawing/2014/main" id="{61110B2C-4865-477C-925F-34531AE578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02" y="461319"/>
            <a:ext cx="9797143" cy="1012371"/>
          </a:xfrm>
        </p:spPr>
        <p:txBody>
          <a:bodyPr/>
          <a:lstStyle/>
          <a:p>
            <a:r>
              <a:rPr lang="sv-SE" dirty="0"/>
              <a:t>The </a:t>
            </a:r>
            <a:r>
              <a:rPr lang="sv-SE" dirty="0" err="1"/>
              <a:t>pipe</a:t>
            </a:r>
            <a:r>
              <a:rPr lang="sv-SE" dirty="0"/>
              <a:t> %&gt;%</a:t>
            </a:r>
          </a:p>
        </p:txBody>
      </p:sp>
      <p:grpSp>
        <p:nvGrpSpPr>
          <p:cNvPr id="3" name="Grupp 2">
            <a:extLst>
              <a:ext uri="{FF2B5EF4-FFF2-40B4-BE49-F238E27FC236}">
                <a16:creationId xmlns:a16="http://schemas.microsoft.com/office/drawing/2014/main" id="{FA43E9B6-C467-4527-9FB3-B5DEBA871B19}"/>
              </a:ext>
            </a:extLst>
          </p:cNvPr>
          <p:cNvGrpSpPr/>
          <p:nvPr/>
        </p:nvGrpSpPr>
        <p:grpSpPr>
          <a:xfrm>
            <a:off x="392102" y="1461009"/>
            <a:ext cx="5234730" cy="2399179"/>
            <a:chOff x="315902" y="1851534"/>
            <a:chExt cx="5234730" cy="2399179"/>
          </a:xfrm>
        </p:grpSpPr>
        <p:sp>
          <p:nvSpPr>
            <p:cNvPr id="9" name="textruta 8">
              <a:extLst>
                <a:ext uri="{FF2B5EF4-FFF2-40B4-BE49-F238E27FC236}">
                  <a16:creationId xmlns:a16="http://schemas.microsoft.com/office/drawing/2014/main" id="{71664000-B883-4CA7-B9A4-323F74E00DCB}"/>
                </a:ext>
              </a:extLst>
            </p:cNvPr>
            <p:cNvSpPr txBox="1"/>
            <p:nvPr/>
          </p:nvSpPr>
          <p:spPr>
            <a:xfrm>
              <a:off x="1353997" y="1851534"/>
              <a:ext cx="31585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sv-SE" b="1" dirty="0" err="1">
                  <a:solidFill>
                    <a:schemeClr val="bg1"/>
                  </a:solidFill>
                </a:rPr>
                <a:t>Ctrl</a:t>
              </a:r>
              <a:r>
                <a:rPr lang="sv-SE" b="1" dirty="0">
                  <a:solidFill>
                    <a:schemeClr val="bg1"/>
                  </a:solidFill>
                </a:rPr>
                <a:t> + </a:t>
              </a:r>
              <a:r>
                <a:rPr lang="sv-SE" b="1" dirty="0" err="1">
                  <a:solidFill>
                    <a:schemeClr val="bg1"/>
                  </a:solidFill>
                </a:rPr>
                <a:t>Shift</a:t>
              </a:r>
              <a:r>
                <a:rPr lang="sv-SE" b="1" dirty="0">
                  <a:solidFill>
                    <a:schemeClr val="bg1"/>
                  </a:solidFill>
                </a:rPr>
                <a:t> + M in </a:t>
              </a:r>
              <a:r>
                <a:rPr lang="sv-SE" b="1" dirty="0" err="1">
                  <a:solidFill>
                    <a:schemeClr val="bg1"/>
                  </a:solidFill>
                </a:rPr>
                <a:t>RStudio</a:t>
              </a:r>
              <a:endParaRPr lang="sv-SE" b="1" dirty="0">
                <a:solidFill>
                  <a:schemeClr val="bg1"/>
                </a:solidFill>
              </a:endParaRPr>
            </a:p>
          </p:txBody>
        </p:sp>
        <p:pic>
          <p:nvPicPr>
            <p:cNvPr id="2" name="Bildobjekt 1">
              <a:extLst>
                <a:ext uri="{FF2B5EF4-FFF2-40B4-BE49-F238E27FC236}">
                  <a16:creationId xmlns:a16="http://schemas.microsoft.com/office/drawing/2014/main" id="{1D86D9F8-6E27-413C-A695-B883D2D3C5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15902" y="2254133"/>
              <a:ext cx="5234730" cy="199658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pic>
        <p:nvPicPr>
          <p:cNvPr id="6" name="Bildobjekt 5">
            <a:extLst>
              <a:ext uri="{FF2B5EF4-FFF2-40B4-BE49-F238E27FC236}">
                <a16:creationId xmlns:a16="http://schemas.microsoft.com/office/drawing/2014/main" id="{8FF90600-1AF1-4CD1-B118-8B1E0976C47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07585" y="1357383"/>
            <a:ext cx="5735455" cy="379008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2051355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ubrik 6">
            <a:extLst>
              <a:ext uri="{FF2B5EF4-FFF2-40B4-BE49-F238E27FC236}">
                <a16:creationId xmlns:a16="http://schemas.microsoft.com/office/drawing/2014/main" id="{61110B2C-4865-477C-925F-34531AE578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02" y="461319"/>
            <a:ext cx="10967291" cy="1948506"/>
          </a:xfrm>
        </p:spPr>
        <p:txBody>
          <a:bodyPr>
            <a:normAutofit/>
          </a:bodyPr>
          <a:lstStyle/>
          <a:p>
            <a:r>
              <a:rPr lang="sv-SE" dirty="0" err="1"/>
              <a:t>Visualizations</a:t>
            </a:r>
            <a:r>
              <a:rPr lang="sv-SE" dirty="0"/>
              <a:t> </a:t>
            </a:r>
            <a:r>
              <a:rPr lang="sv-SE" dirty="0" err="1"/>
              <a:t>with</a:t>
            </a:r>
            <a:r>
              <a:rPr lang="sv-SE" dirty="0"/>
              <a:t> ggplot2</a:t>
            </a:r>
            <a:br>
              <a:rPr lang="sv-SE" dirty="0"/>
            </a:br>
            <a:r>
              <a:rPr lang="sv-SE" sz="1800" dirty="0"/>
              <a:t>	- </a:t>
            </a:r>
            <a:r>
              <a:rPr lang="sv-SE" sz="1800" dirty="0" err="1"/>
              <a:t>Painting</a:t>
            </a:r>
            <a:r>
              <a:rPr lang="sv-SE" sz="1800" dirty="0"/>
              <a:t> the </a:t>
            </a:r>
            <a:r>
              <a:rPr lang="sv-SE" sz="1800" dirty="0" err="1"/>
              <a:t>flood</a:t>
            </a:r>
            <a:r>
              <a:rPr lang="sv-SE" sz="1800" dirty="0"/>
              <a:t> </a:t>
            </a:r>
            <a:r>
              <a:rPr lang="sv-SE" sz="1800" dirty="0" err="1"/>
              <a:t>of</a:t>
            </a:r>
            <a:r>
              <a:rPr lang="sv-SE" sz="1800" dirty="0"/>
              <a:t> data</a:t>
            </a:r>
          </a:p>
        </p:txBody>
      </p:sp>
      <p:sp>
        <p:nvSpPr>
          <p:cNvPr id="6" name="textruta 5">
            <a:extLst>
              <a:ext uri="{FF2B5EF4-FFF2-40B4-BE49-F238E27FC236}">
                <a16:creationId xmlns:a16="http://schemas.microsoft.com/office/drawing/2014/main" id="{3441D511-1CA9-4FFD-9887-DD35FF3A469D}"/>
              </a:ext>
            </a:extLst>
          </p:cNvPr>
          <p:cNvSpPr txBox="1"/>
          <p:nvPr/>
        </p:nvSpPr>
        <p:spPr>
          <a:xfrm>
            <a:off x="155666" y="1815557"/>
            <a:ext cx="6402166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200" dirty="0" err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lang="sv-SE" sz="22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(data = &lt;DATA&gt;) +</a:t>
            </a:r>
          </a:p>
          <a:p>
            <a:r>
              <a:rPr lang="sv-SE" sz="2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sv-SE" sz="22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&lt;GEOM_FUNCTION&gt;(</a:t>
            </a:r>
          </a:p>
          <a:p>
            <a:r>
              <a:rPr lang="sv-SE" sz="2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sv-SE" sz="2200" dirty="0" err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mapping</a:t>
            </a:r>
            <a:r>
              <a:rPr lang="sv-SE" sz="22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sv-SE" sz="2200" dirty="0" err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lang="sv-SE" sz="22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(&lt;MAPPINGS&gt;)</a:t>
            </a:r>
            <a:r>
              <a:rPr lang="sv-SE" sz="2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sv-SE" sz="2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stat = &lt;STAT&gt;,</a:t>
            </a:r>
          </a:p>
          <a:p>
            <a:r>
              <a:rPr lang="sv-SE" sz="2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position = &lt;POSITION&gt;</a:t>
            </a:r>
          </a:p>
          <a:p>
            <a:r>
              <a:rPr lang="sv-SE" sz="2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sv-SE" sz="22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sv-SE" sz="2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sv-SE" sz="22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</a:p>
          <a:p>
            <a:r>
              <a:rPr lang="sv-SE" sz="2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&lt;COORDINATE_FUNCTION&gt; +</a:t>
            </a:r>
          </a:p>
          <a:p>
            <a:r>
              <a:rPr lang="sv-SE" sz="2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sv-SE" sz="22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&lt;FACET_FUNCTION&gt;</a:t>
            </a:r>
          </a:p>
        </p:txBody>
      </p:sp>
      <p:pic>
        <p:nvPicPr>
          <p:cNvPr id="9" name="Bildobjekt 8">
            <a:extLst>
              <a:ext uri="{FF2B5EF4-FFF2-40B4-BE49-F238E27FC236}">
                <a16:creationId xmlns:a16="http://schemas.microsoft.com/office/drawing/2014/main" id="{8A57DD86-7D21-4535-A4A4-873D6CAC3BC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33654" y="1357383"/>
            <a:ext cx="5283315" cy="371711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811269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objekt 6">
            <a:extLst>
              <a:ext uri="{FF2B5EF4-FFF2-40B4-BE49-F238E27FC236}">
                <a16:creationId xmlns:a16="http://schemas.microsoft.com/office/drawing/2014/main" id="{2EBE250A-A881-4566-9C34-D43EF4CAA3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867" y="4143085"/>
            <a:ext cx="4267200" cy="16764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Rubrik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Geometric</a:t>
            </a:r>
            <a:r>
              <a:rPr lang="sv-SE" dirty="0"/>
              <a:t> </a:t>
            </a:r>
            <a:r>
              <a:rPr lang="sv-SE" dirty="0" err="1"/>
              <a:t>objects</a:t>
            </a:r>
            <a:r>
              <a:rPr lang="sv-SE" dirty="0"/>
              <a:t> – </a:t>
            </a:r>
            <a:r>
              <a:rPr lang="sv-SE" dirty="0" err="1"/>
              <a:t>Scatter</a:t>
            </a:r>
            <a:r>
              <a:rPr lang="sv-SE" dirty="0"/>
              <a:t> </a:t>
            </a:r>
            <a:r>
              <a:rPr lang="sv-SE" dirty="0" err="1"/>
              <a:t>plot</a:t>
            </a:r>
            <a:endParaRPr lang="sv-SE" dirty="0"/>
          </a:p>
        </p:txBody>
      </p:sp>
      <p:sp>
        <p:nvSpPr>
          <p:cNvPr id="14" name="textruta 13">
            <a:extLst>
              <a:ext uri="{FF2B5EF4-FFF2-40B4-BE49-F238E27FC236}">
                <a16:creationId xmlns:a16="http://schemas.microsoft.com/office/drawing/2014/main" id="{4EF06F80-F599-48ED-A237-33DF24FA21FA}"/>
              </a:ext>
            </a:extLst>
          </p:cNvPr>
          <p:cNvSpPr txBox="1"/>
          <p:nvPr/>
        </p:nvSpPr>
        <p:spPr>
          <a:xfrm rot="10800000" flipH="1" flipV="1">
            <a:off x="707970" y="1067090"/>
            <a:ext cx="5209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b="1" i="1" dirty="0" err="1"/>
              <a:t>geom_point</a:t>
            </a:r>
            <a:r>
              <a:rPr lang="sv-SE" b="1" i="1" dirty="0"/>
              <a:t>() </a:t>
            </a:r>
            <a:r>
              <a:rPr lang="sv-SE" i="1" dirty="0" err="1"/>
              <a:t>adds</a:t>
            </a:r>
            <a:r>
              <a:rPr lang="sv-SE" i="1" dirty="0"/>
              <a:t> a </a:t>
            </a:r>
            <a:r>
              <a:rPr lang="sv-SE" i="1" dirty="0" err="1"/>
              <a:t>layer</a:t>
            </a:r>
            <a:r>
              <a:rPr lang="sv-SE" i="1" dirty="0"/>
              <a:t> </a:t>
            </a:r>
            <a:r>
              <a:rPr lang="sv-SE" i="1" dirty="0" err="1"/>
              <a:t>of</a:t>
            </a:r>
            <a:r>
              <a:rPr lang="sv-SE" i="1" dirty="0"/>
              <a:t> </a:t>
            </a:r>
            <a:r>
              <a:rPr lang="sv-SE" i="1" dirty="0" err="1"/>
              <a:t>points</a:t>
            </a:r>
            <a:endParaRPr lang="sv-SE" i="1" dirty="0"/>
          </a:p>
        </p:txBody>
      </p:sp>
      <p:sp>
        <p:nvSpPr>
          <p:cNvPr id="26" name="textruta 25">
            <a:extLst>
              <a:ext uri="{FF2B5EF4-FFF2-40B4-BE49-F238E27FC236}">
                <a16:creationId xmlns:a16="http://schemas.microsoft.com/office/drawing/2014/main" id="{5B7382F3-4116-4F0A-8A8B-D51B277AB524}"/>
              </a:ext>
            </a:extLst>
          </p:cNvPr>
          <p:cNvSpPr txBox="1"/>
          <p:nvPr/>
        </p:nvSpPr>
        <p:spPr>
          <a:xfrm>
            <a:off x="1595306" y="3644918"/>
            <a:ext cx="2726422" cy="365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dirty="0"/>
              <a:t>or...</a:t>
            </a:r>
          </a:p>
        </p:txBody>
      </p:sp>
      <p:pic>
        <p:nvPicPr>
          <p:cNvPr id="4" name="Bildobjekt 3">
            <a:extLst>
              <a:ext uri="{FF2B5EF4-FFF2-40B4-BE49-F238E27FC236}">
                <a16:creationId xmlns:a16="http://schemas.microsoft.com/office/drawing/2014/main" id="{908AB716-E013-4A05-9A89-648F2265437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75415" y="894329"/>
            <a:ext cx="6208789" cy="5236475"/>
          </a:xfrm>
          <a:prstGeom prst="rect">
            <a:avLst/>
          </a:prstGeom>
        </p:spPr>
      </p:pic>
      <p:pic>
        <p:nvPicPr>
          <p:cNvPr id="5" name="Bildobjekt 4">
            <a:extLst>
              <a:ext uri="{FF2B5EF4-FFF2-40B4-BE49-F238E27FC236}">
                <a16:creationId xmlns:a16="http://schemas.microsoft.com/office/drawing/2014/main" id="{1F4D17E2-29F1-4DD6-BB65-E006634116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1042" y="1807591"/>
            <a:ext cx="5314950" cy="17049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305953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ubrik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Geometric</a:t>
            </a:r>
            <a:r>
              <a:rPr lang="sv-SE" dirty="0"/>
              <a:t> </a:t>
            </a:r>
            <a:r>
              <a:rPr lang="sv-SE" dirty="0" err="1"/>
              <a:t>objects</a:t>
            </a:r>
            <a:r>
              <a:rPr lang="sv-SE" dirty="0"/>
              <a:t> – </a:t>
            </a:r>
            <a:r>
              <a:rPr lang="sv-SE" dirty="0" err="1"/>
              <a:t>Aesthetic</a:t>
            </a:r>
            <a:r>
              <a:rPr lang="sv-SE" dirty="0"/>
              <a:t> </a:t>
            </a:r>
            <a:r>
              <a:rPr lang="sv-SE" dirty="0" err="1"/>
              <a:t>Mappings</a:t>
            </a:r>
            <a:endParaRPr lang="sv-SE" dirty="0"/>
          </a:p>
        </p:txBody>
      </p:sp>
      <p:sp>
        <p:nvSpPr>
          <p:cNvPr id="14" name="textruta 13">
            <a:extLst>
              <a:ext uri="{FF2B5EF4-FFF2-40B4-BE49-F238E27FC236}">
                <a16:creationId xmlns:a16="http://schemas.microsoft.com/office/drawing/2014/main" id="{4EF06F80-F599-48ED-A237-33DF24FA21FA}"/>
              </a:ext>
            </a:extLst>
          </p:cNvPr>
          <p:cNvSpPr txBox="1"/>
          <p:nvPr/>
        </p:nvSpPr>
        <p:spPr>
          <a:xfrm rot="10800000" flipH="1" flipV="1">
            <a:off x="707970" y="1067090"/>
            <a:ext cx="5209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i="1" dirty="0" err="1"/>
              <a:t>Adds</a:t>
            </a:r>
            <a:r>
              <a:rPr lang="sv-SE" i="1" dirty="0"/>
              <a:t> a </a:t>
            </a:r>
            <a:r>
              <a:rPr lang="sv-SE" i="1" dirty="0" err="1"/>
              <a:t>visual</a:t>
            </a:r>
            <a:r>
              <a:rPr lang="sv-SE" i="1" dirty="0"/>
              <a:t> </a:t>
            </a:r>
            <a:r>
              <a:rPr lang="sv-SE" i="1" dirty="0" err="1"/>
              <a:t>property</a:t>
            </a:r>
            <a:r>
              <a:rPr lang="sv-SE" i="1" dirty="0"/>
              <a:t> to the </a:t>
            </a:r>
            <a:r>
              <a:rPr lang="sv-SE" i="1" dirty="0" err="1"/>
              <a:t>geometric</a:t>
            </a:r>
            <a:r>
              <a:rPr lang="sv-SE" i="1" dirty="0"/>
              <a:t> </a:t>
            </a:r>
            <a:r>
              <a:rPr lang="sv-SE" i="1" dirty="0" err="1"/>
              <a:t>objects</a:t>
            </a:r>
            <a:endParaRPr lang="sv-SE" i="1" dirty="0"/>
          </a:p>
        </p:txBody>
      </p:sp>
      <p:pic>
        <p:nvPicPr>
          <p:cNvPr id="10" name="Bildobjekt 9">
            <a:extLst>
              <a:ext uri="{FF2B5EF4-FFF2-40B4-BE49-F238E27FC236}">
                <a16:creationId xmlns:a16="http://schemas.microsoft.com/office/drawing/2014/main" id="{E9A34328-60BE-43AD-990F-29E91CF580A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75415" y="894329"/>
            <a:ext cx="6208789" cy="5236475"/>
          </a:xfrm>
          <a:prstGeom prst="rect">
            <a:avLst/>
          </a:prstGeom>
        </p:spPr>
      </p:pic>
      <p:pic>
        <p:nvPicPr>
          <p:cNvPr id="4" name="Bildobjekt 3">
            <a:extLst>
              <a:ext uri="{FF2B5EF4-FFF2-40B4-BE49-F238E27FC236}">
                <a16:creationId xmlns:a16="http://schemas.microsoft.com/office/drawing/2014/main" id="{FE6B160B-5DBE-41E5-98A1-503E03C437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970" y="1800690"/>
            <a:ext cx="4076700" cy="16192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370839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Bildobjekt 11">
            <a:extLst>
              <a:ext uri="{FF2B5EF4-FFF2-40B4-BE49-F238E27FC236}">
                <a16:creationId xmlns:a16="http://schemas.microsoft.com/office/drawing/2014/main" id="{CEF57356-8D44-4A33-8405-A99A6978622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75414" y="894329"/>
            <a:ext cx="6208789" cy="5236475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3" name="Rubrik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Geometric</a:t>
            </a:r>
            <a:r>
              <a:rPr lang="sv-SE" dirty="0"/>
              <a:t> </a:t>
            </a:r>
            <a:r>
              <a:rPr lang="sv-SE" dirty="0" err="1"/>
              <a:t>objects</a:t>
            </a:r>
            <a:r>
              <a:rPr lang="sv-SE" dirty="0"/>
              <a:t> – </a:t>
            </a:r>
            <a:r>
              <a:rPr lang="sv-SE" dirty="0" err="1"/>
              <a:t>Aesthetic</a:t>
            </a:r>
            <a:r>
              <a:rPr lang="sv-SE" dirty="0"/>
              <a:t> </a:t>
            </a:r>
            <a:r>
              <a:rPr lang="sv-SE" dirty="0" err="1"/>
              <a:t>Mappings</a:t>
            </a:r>
            <a:endParaRPr lang="sv-SE" dirty="0"/>
          </a:p>
        </p:txBody>
      </p:sp>
      <p:sp>
        <p:nvSpPr>
          <p:cNvPr id="14" name="textruta 13">
            <a:extLst>
              <a:ext uri="{FF2B5EF4-FFF2-40B4-BE49-F238E27FC236}">
                <a16:creationId xmlns:a16="http://schemas.microsoft.com/office/drawing/2014/main" id="{4EF06F80-F599-48ED-A237-33DF24FA21FA}"/>
              </a:ext>
            </a:extLst>
          </p:cNvPr>
          <p:cNvSpPr txBox="1"/>
          <p:nvPr/>
        </p:nvSpPr>
        <p:spPr>
          <a:xfrm rot="10800000" flipH="1" flipV="1">
            <a:off x="707970" y="1067090"/>
            <a:ext cx="5209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i="1" dirty="0" err="1"/>
              <a:t>Adds</a:t>
            </a:r>
            <a:r>
              <a:rPr lang="sv-SE" i="1" dirty="0"/>
              <a:t> a </a:t>
            </a:r>
            <a:r>
              <a:rPr lang="sv-SE" i="1" dirty="0" err="1"/>
              <a:t>visual</a:t>
            </a:r>
            <a:r>
              <a:rPr lang="sv-SE" i="1" dirty="0"/>
              <a:t> </a:t>
            </a:r>
            <a:r>
              <a:rPr lang="sv-SE" i="1" dirty="0" err="1"/>
              <a:t>property</a:t>
            </a:r>
            <a:r>
              <a:rPr lang="sv-SE" i="1" dirty="0"/>
              <a:t> to the </a:t>
            </a:r>
            <a:r>
              <a:rPr lang="sv-SE" i="1" dirty="0" err="1"/>
              <a:t>geometric</a:t>
            </a:r>
            <a:r>
              <a:rPr lang="sv-SE" i="1" dirty="0"/>
              <a:t> </a:t>
            </a:r>
            <a:r>
              <a:rPr lang="sv-SE" i="1" dirty="0" err="1"/>
              <a:t>objects</a:t>
            </a:r>
            <a:endParaRPr lang="sv-SE" i="1" dirty="0"/>
          </a:p>
        </p:txBody>
      </p:sp>
      <p:pic>
        <p:nvPicPr>
          <p:cNvPr id="13" name="Bildobjekt 12">
            <a:extLst>
              <a:ext uri="{FF2B5EF4-FFF2-40B4-BE49-F238E27FC236}">
                <a16:creationId xmlns:a16="http://schemas.microsoft.com/office/drawing/2014/main" id="{73B81B3C-9E59-4800-B7FA-9B610E5F80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970" y="1800690"/>
            <a:ext cx="4076700" cy="16192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906396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Stock-625060360.jpg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22060" y="3886071"/>
            <a:ext cx="2969940" cy="2971929"/>
          </a:xfrm>
          <a:prstGeom prst="rect">
            <a:avLst/>
          </a:prstGeom>
        </p:spPr>
      </p:pic>
      <p:pic>
        <p:nvPicPr>
          <p:cNvPr id="2" name="Picture 1" descr="stefan-stefancik-257625 (5).jpg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47420" y="3886071"/>
            <a:ext cx="2969940" cy="2976534"/>
          </a:xfrm>
          <a:prstGeom prst="rect">
            <a:avLst/>
          </a:prstGeom>
        </p:spPr>
      </p:pic>
      <p:pic>
        <p:nvPicPr>
          <p:cNvPr id="26" name="Picture 25" descr="iStock-626305854.jpg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74020" y="3874494"/>
            <a:ext cx="2969940" cy="2983505"/>
          </a:xfrm>
          <a:prstGeom prst="rect">
            <a:avLst/>
          </a:prstGeom>
        </p:spPr>
      </p:pic>
      <p:pic>
        <p:nvPicPr>
          <p:cNvPr id="27" name="Picture 26" descr="iStock-519434666.jpg"/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3886070"/>
            <a:ext cx="2969940" cy="2971930"/>
          </a:xfrm>
          <a:prstGeom prst="rect">
            <a:avLst/>
          </a:prstGeom>
        </p:spPr>
      </p:pic>
      <p:sp>
        <p:nvSpPr>
          <p:cNvPr id="20" name="Rubrik 7">
            <a:extLst>
              <a:ext uri="{FF2B5EF4-FFF2-40B4-BE49-F238E27FC236}">
                <a16:creationId xmlns:a16="http://schemas.microsoft.com/office/drawing/2014/main" id="{7FDE0C3A-790C-4C8A-BBD9-AAA143792C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5430" y="1351001"/>
            <a:ext cx="10021140" cy="955408"/>
          </a:xfrm>
        </p:spPr>
        <p:txBody>
          <a:bodyPr/>
          <a:lstStyle/>
          <a:p>
            <a:r>
              <a:rPr lang="sv-SE" sz="3600" dirty="0">
                <a:solidFill>
                  <a:srgbClr val="000000"/>
                </a:solidFill>
              </a:rPr>
              <a:t>Strong </a:t>
            </a:r>
            <a:r>
              <a:rPr lang="sv-SE" sz="3600" dirty="0" err="1">
                <a:solidFill>
                  <a:srgbClr val="000000"/>
                </a:solidFill>
              </a:rPr>
              <a:t>values</a:t>
            </a:r>
            <a:r>
              <a:rPr lang="sv-SE" sz="3600" dirty="0">
                <a:solidFill>
                  <a:srgbClr val="000000"/>
                </a:solidFill>
              </a:rPr>
              <a:t> </a:t>
            </a:r>
            <a:r>
              <a:rPr lang="sv-SE" sz="3600" dirty="0" err="1">
                <a:solidFill>
                  <a:srgbClr val="000000"/>
                </a:solidFill>
              </a:rPr>
              <a:t>develop</a:t>
            </a:r>
            <a:r>
              <a:rPr lang="sv-SE" sz="3600" dirty="0">
                <a:solidFill>
                  <a:srgbClr val="000000"/>
                </a:solidFill>
              </a:rPr>
              <a:t> </a:t>
            </a:r>
            <a:r>
              <a:rPr lang="sv-SE" sz="3600" dirty="0" err="1">
                <a:solidFill>
                  <a:srgbClr val="000000"/>
                </a:solidFill>
              </a:rPr>
              <a:t>Knightec</a:t>
            </a:r>
            <a:endParaRPr lang="sv-SE" sz="3600" dirty="0">
              <a:solidFill>
                <a:srgbClr val="000000"/>
              </a:solidFill>
            </a:endParaRPr>
          </a:p>
        </p:txBody>
      </p:sp>
      <p:sp>
        <p:nvSpPr>
          <p:cNvPr id="21" name="Platshållare för text 6"/>
          <p:cNvSpPr txBox="1">
            <a:spLocks/>
          </p:cNvSpPr>
          <p:nvPr/>
        </p:nvSpPr>
        <p:spPr>
          <a:xfrm>
            <a:off x="1085430" y="2717446"/>
            <a:ext cx="6043960" cy="82912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1800"/>
              </a:spcAft>
              <a:buFont typeface="Arial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1800"/>
              </a:spcAft>
              <a:buFont typeface="Arial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1800"/>
              </a:spcAft>
              <a:buFont typeface="Arial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1800"/>
              </a:spcAft>
              <a:buFont typeface="Arial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1800"/>
              </a:spcAft>
              <a:buFont typeface="Arial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sv-SE" sz="1800" dirty="0"/>
              <a:t>Culture </a:t>
            </a:r>
            <a:r>
              <a:rPr lang="sv-SE" sz="1800" dirty="0" err="1"/>
              <a:t>of</a:t>
            </a:r>
            <a:r>
              <a:rPr lang="sv-SE" sz="1800" dirty="0"/>
              <a:t> </a:t>
            </a:r>
            <a:r>
              <a:rPr lang="sv-SE" sz="1800" dirty="0" err="1"/>
              <a:t>diversity</a:t>
            </a:r>
            <a:r>
              <a:rPr lang="sv-SE" sz="1800" dirty="0"/>
              <a:t>, </a:t>
            </a:r>
            <a:r>
              <a:rPr lang="sv-SE" sz="1800" dirty="0" err="1"/>
              <a:t>consideration</a:t>
            </a:r>
            <a:r>
              <a:rPr lang="sv-SE" sz="1800" dirty="0"/>
              <a:t>, and team </a:t>
            </a:r>
            <a:r>
              <a:rPr lang="sv-SE" sz="1800" dirty="0" err="1"/>
              <a:t>work</a:t>
            </a:r>
            <a:endParaRPr lang="sv-SE" sz="1800" dirty="0"/>
          </a:p>
        </p:txBody>
      </p:sp>
    </p:spTree>
    <p:extLst>
      <p:ext uri="{BB962C8B-B14F-4D97-AF65-F5344CB8AC3E}">
        <p14:creationId xmlns:p14="http://schemas.microsoft.com/office/powerpoint/2010/main" val="22162558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ubrik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Geometric</a:t>
            </a:r>
            <a:r>
              <a:rPr lang="sv-SE" dirty="0"/>
              <a:t> </a:t>
            </a:r>
            <a:r>
              <a:rPr lang="sv-SE" dirty="0" err="1"/>
              <a:t>objects</a:t>
            </a:r>
            <a:r>
              <a:rPr lang="sv-SE" dirty="0"/>
              <a:t> – </a:t>
            </a:r>
            <a:r>
              <a:rPr lang="sv-SE" dirty="0" err="1"/>
              <a:t>Smoothing</a:t>
            </a:r>
            <a:endParaRPr lang="sv-SE" dirty="0"/>
          </a:p>
        </p:txBody>
      </p:sp>
      <p:sp>
        <p:nvSpPr>
          <p:cNvPr id="14" name="textruta 13">
            <a:extLst>
              <a:ext uri="{FF2B5EF4-FFF2-40B4-BE49-F238E27FC236}">
                <a16:creationId xmlns:a16="http://schemas.microsoft.com/office/drawing/2014/main" id="{4EF06F80-F599-48ED-A237-33DF24FA21FA}"/>
              </a:ext>
            </a:extLst>
          </p:cNvPr>
          <p:cNvSpPr txBox="1"/>
          <p:nvPr/>
        </p:nvSpPr>
        <p:spPr>
          <a:xfrm rot="10800000" flipH="1" flipV="1">
            <a:off x="707970" y="1067090"/>
            <a:ext cx="5209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i="1" dirty="0" err="1"/>
              <a:t>Lets</a:t>
            </a:r>
            <a:r>
              <a:rPr lang="sv-SE" i="1" dirty="0"/>
              <a:t> </a:t>
            </a:r>
            <a:r>
              <a:rPr lang="sv-SE" i="1" dirty="0" err="1"/>
              <a:t>you</a:t>
            </a:r>
            <a:r>
              <a:rPr lang="sv-SE" i="1" dirty="0"/>
              <a:t> </a:t>
            </a:r>
            <a:r>
              <a:rPr lang="sv-SE" i="1" dirty="0" err="1"/>
              <a:t>see</a:t>
            </a:r>
            <a:r>
              <a:rPr lang="sv-SE" i="1" dirty="0"/>
              <a:t> the trends in </a:t>
            </a:r>
            <a:r>
              <a:rPr lang="sv-SE" i="1" dirty="0" err="1"/>
              <a:t>your</a:t>
            </a:r>
            <a:r>
              <a:rPr lang="sv-SE" i="1" dirty="0"/>
              <a:t> data</a:t>
            </a:r>
          </a:p>
        </p:txBody>
      </p:sp>
      <p:pic>
        <p:nvPicPr>
          <p:cNvPr id="7" name="Bildobjekt 6">
            <a:extLst>
              <a:ext uri="{FF2B5EF4-FFF2-40B4-BE49-F238E27FC236}">
                <a16:creationId xmlns:a16="http://schemas.microsoft.com/office/drawing/2014/main" id="{389237B9-6611-4283-8B67-4F90E81A8F1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75415" y="894328"/>
            <a:ext cx="6208789" cy="5236475"/>
          </a:xfrm>
          <a:prstGeom prst="rect">
            <a:avLst/>
          </a:prstGeom>
        </p:spPr>
      </p:pic>
      <p:pic>
        <p:nvPicPr>
          <p:cNvPr id="10" name="Bildobjekt 9">
            <a:extLst>
              <a:ext uri="{FF2B5EF4-FFF2-40B4-BE49-F238E27FC236}">
                <a16:creationId xmlns:a16="http://schemas.microsoft.com/office/drawing/2014/main" id="{4E12D857-A2B4-4945-B9CB-74D5B7D047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970" y="1807591"/>
            <a:ext cx="4114800" cy="1905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503492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objekt 5">
            <a:extLst>
              <a:ext uri="{FF2B5EF4-FFF2-40B4-BE49-F238E27FC236}">
                <a16:creationId xmlns:a16="http://schemas.microsoft.com/office/drawing/2014/main" id="{3CABDBFF-00A3-4ED8-BE71-750D5C827A5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75414" y="894328"/>
            <a:ext cx="6208789" cy="5236475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3" name="Rubrik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Geometric</a:t>
            </a:r>
            <a:r>
              <a:rPr lang="sv-SE" dirty="0"/>
              <a:t> </a:t>
            </a:r>
            <a:r>
              <a:rPr lang="sv-SE" dirty="0" err="1"/>
              <a:t>objects</a:t>
            </a:r>
            <a:r>
              <a:rPr lang="sv-SE" dirty="0"/>
              <a:t> – </a:t>
            </a:r>
            <a:r>
              <a:rPr lang="sv-SE" dirty="0" err="1"/>
              <a:t>Smoothing</a:t>
            </a:r>
            <a:endParaRPr lang="sv-SE" dirty="0"/>
          </a:p>
        </p:txBody>
      </p:sp>
      <p:sp>
        <p:nvSpPr>
          <p:cNvPr id="14" name="textruta 13">
            <a:extLst>
              <a:ext uri="{FF2B5EF4-FFF2-40B4-BE49-F238E27FC236}">
                <a16:creationId xmlns:a16="http://schemas.microsoft.com/office/drawing/2014/main" id="{4EF06F80-F599-48ED-A237-33DF24FA21FA}"/>
              </a:ext>
            </a:extLst>
          </p:cNvPr>
          <p:cNvSpPr txBox="1"/>
          <p:nvPr/>
        </p:nvSpPr>
        <p:spPr>
          <a:xfrm rot="10800000" flipH="1" flipV="1">
            <a:off x="707970" y="1067090"/>
            <a:ext cx="5209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i="1" dirty="0" err="1"/>
              <a:t>Removing</a:t>
            </a:r>
            <a:r>
              <a:rPr lang="sv-SE" i="1" dirty="0"/>
              <a:t> start </a:t>
            </a:r>
            <a:r>
              <a:rPr lang="sv-SE" i="1" dirty="0" err="1"/>
              <a:t>group</a:t>
            </a:r>
            <a:r>
              <a:rPr lang="sv-SE" i="1" dirty="0"/>
              <a:t> 5 from the </a:t>
            </a:r>
            <a:r>
              <a:rPr lang="sv-SE" i="1" dirty="0" err="1"/>
              <a:t>smoothing</a:t>
            </a:r>
            <a:endParaRPr lang="sv-SE" i="1" dirty="0"/>
          </a:p>
        </p:txBody>
      </p:sp>
      <p:pic>
        <p:nvPicPr>
          <p:cNvPr id="7" name="Bildobjekt 6">
            <a:extLst>
              <a:ext uri="{FF2B5EF4-FFF2-40B4-BE49-F238E27FC236}">
                <a16:creationId xmlns:a16="http://schemas.microsoft.com/office/drawing/2014/main" id="{60973615-DBB8-4396-A966-109B197A44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970" y="1807591"/>
            <a:ext cx="4095750" cy="24098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746631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ubrik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Geometric</a:t>
            </a:r>
            <a:r>
              <a:rPr lang="sv-SE" dirty="0"/>
              <a:t> </a:t>
            </a:r>
            <a:r>
              <a:rPr lang="sv-SE" dirty="0" err="1"/>
              <a:t>objects</a:t>
            </a:r>
            <a:r>
              <a:rPr lang="sv-SE" dirty="0"/>
              <a:t> – Box </a:t>
            </a:r>
            <a:r>
              <a:rPr lang="sv-SE" dirty="0" err="1"/>
              <a:t>plot</a:t>
            </a:r>
            <a:endParaRPr lang="sv-SE" dirty="0"/>
          </a:p>
        </p:txBody>
      </p:sp>
      <p:pic>
        <p:nvPicPr>
          <p:cNvPr id="10" name="Bildobjekt 9">
            <a:extLst>
              <a:ext uri="{FF2B5EF4-FFF2-40B4-BE49-F238E27FC236}">
                <a16:creationId xmlns:a16="http://schemas.microsoft.com/office/drawing/2014/main" id="{5E38A16F-C6A5-4066-957A-50B68651EDB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75415" y="894327"/>
            <a:ext cx="6208788" cy="5236475"/>
          </a:xfrm>
          <a:prstGeom prst="rect">
            <a:avLst/>
          </a:prstGeom>
        </p:spPr>
      </p:pic>
      <p:sp>
        <p:nvSpPr>
          <p:cNvPr id="7" name="textruta 6">
            <a:extLst>
              <a:ext uri="{FF2B5EF4-FFF2-40B4-BE49-F238E27FC236}">
                <a16:creationId xmlns:a16="http://schemas.microsoft.com/office/drawing/2014/main" id="{6FE358E0-11A4-49F8-82BC-25853F01E42F}"/>
              </a:ext>
            </a:extLst>
          </p:cNvPr>
          <p:cNvSpPr txBox="1"/>
          <p:nvPr/>
        </p:nvSpPr>
        <p:spPr>
          <a:xfrm rot="10800000" flipH="1" flipV="1">
            <a:off x="184558" y="1067091"/>
            <a:ext cx="7006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i="1" dirty="0"/>
              <a:t>Gives a </a:t>
            </a:r>
            <a:r>
              <a:rPr lang="sv-SE" i="1" dirty="0" err="1"/>
              <a:t>rough</a:t>
            </a:r>
            <a:r>
              <a:rPr lang="sv-SE" i="1" dirty="0"/>
              <a:t> </a:t>
            </a:r>
            <a:r>
              <a:rPr lang="sv-SE" i="1" dirty="0" err="1"/>
              <a:t>idea</a:t>
            </a:r>
            <a:r>
              <a:rPr lang="sv-SE" i="1" dirty="0"/>
              <a:t> </a:t>
            </a:r>
            <a:r>
              <a:rPr lang="sv-SE" i="1" dirty="0" err="1"/>
              <a:t>of</a:t>
            </a:r>
            <a:r>
              <a:rPr lang="sv-SE" i="1" dirty="0"/>
              <a:t> distributions over </a:t>
            </a:r>
            <a:r>
              <a:rPr lang="sv-SE" i="1" dirty="0" err="1"/>
              <a:t>categorical</a:t>
            </a:r>
            <a:r>
              <a:rPr lang="sv-SE" i="1" dirty="0"/>
              <a:t> </a:t>
            </a:r>
            <a:r>
              <a:rPr lang="sv-SE" i="1" dirty="0" err="1"/>
              <a:t>factors</a:t>
            </a:r>
            <a:endParaRPr lang="sv-SE" i="1" dirty="0"/>
          </a:p>
        </p:txBody>
      </p:sp>
      <p:pic>
        <p:nvPicPr>
          <p:cNvPr id="5" name="Bildobjekt 4">
            <a:extLst>
              <a:ext uri="{FF2B5EF4-FFF2-40B4-BE49-F238E27FC236}">
                <a16:creationId xmlns:a16="http://schemas.microsoft.com/office/drawing/2014/main" id="{3F6E039B-036D-42EF-927E-B540C545E8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970" y="1807591"/>
            <a:ext cx="4352925" cy="14478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775210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ubrik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Geometric</a:t>
            </a:r>
            <a:r>
              <a:rPr lang="sv-SE" dirty="0"/>
              <a:t> </a:t>
            </a:r>
            <a:r>
              <a:rPr lang="sv-SE" dirty="0" err="1"/>
              <a:t>objects</a:t>
            </a:r>
            <a:r>
              <a:rPr lang="sv-SE" dirty="0"/>
              <a:t> – Histogram</a:t>
            </a:r>
          </a:p>
        </p:txBody>
      </p:sp>
      <p:sp>
        <p:nvSpPr>
          <p:cNvPr id="14" name="textruta 13">
            <a:extLst>
              <a:ext uri="{FF2B5EF4-FFF2-40B4-BE49-F238E27FC236}">
                <a16:creationId xmlns:a16="http://schemas.microsoft.com/office/drawing/2014/main" id="{4EF06F80-F599-48ED-A237-33DF24FA21FA}"/>
              </a:ext>
            </a:extLst>
          </p:cNvPr>
          <p:cNvSpPr txBox="1"/>
          <p:nvPr/>
        </p:nvSpPr>
        <p:spPr>
          <a:xfrm rot="10800000" flipH="1" flipV="1">
            <a:off x="707970" y="1067090"/>
            <a:ext cx="5209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i="1" dirty="0" err="1"/>
              <a:t>Plotting</a:t>
            </a:r>
            <a:r>
              <a:rPr lang="sv-SE" i="1" dirty="0"/>
              <a:t> distributions</a:t>
            </a:r>
          </a:p>
        </p:txBody>
      </p:sp>
      <p:pic>
        <p:nvPicPr>
          <p:cNvPr id="16" name="Bildobjekt 15">
            <a:extLst>
              <a:ext uri="{FF2B5EF4-FFF2-40B4-BE49-F238E27FC236}">
                <a16:creationId xmlns:a16="http://schemas.microsoft.com/office/drawing/2014/main" id="{C9EAA94D-809A-413A-8748-36C8DAE4AC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970" y="1807591"/>
            <a:ext cx="5095875" cy="14478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8" name="Bildobjekt 17">
            <a:extLst>
              <a:ext uri="{FF2B5EF4-FFF2-40B4-BE49-F238E27FC236}">
                <a16:creationId xmlns:a16="http://schemas.microsoft.com/office/drawing/2014/main" id="{92979126-1324-4B42-A59A-DD7B2F71AC51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75414" y="894327"/>
            <a:ext cx="6208789" cy="5141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5653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ubrik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Geometric</a:t>
            </a:r>
            <a:r>
              <a:rPr lang="sv-SE" dirty="0"/>
              <a:t> </a:t>
            </a:r>
            <a:r>
              <a:rPr lang="sv-SE" dirty="0" err="1"/>
              <a:t>objects</a:t>
            </a:r>
            <a:r>
              <a:rPr lang="sv-SE" dirty="0"/>
              <a:t> – </a:t>
            </a:r>
            <a:r>
              <a:rPr lang="sv-SE" dirty="0" err="1"/>
              <a:t>Frequency</a:t>
            </a:r>
            <a:r>
              <a:rPr lang="sv-SE" dirty="0"/>
              <a:t> polygons</a:t>
            </a:r>
          </a:p>
        </p:txBody>
      </p:sp>
      <p:sp>
        <p:nvSpPr>
          <p:cNvPr id="14" name="textruta 13">
            <a:extLst>
              <a:ext uri="{FF2B5EF4-FFF2-40B4-BE49-F238E27FC236}">
                <a16:creationId xmlns:a16="http://schemas.microsoft.com/office/drawing/2014/main" id="{4EF06F80-F599-48ED-A237-33DF24FA21FA}"/>
              </a:ext>
            </a:extLst>
          </p:cNvPr>
          <p:cNvSpPr txBox="1"/>
          <p:nvPr/>
        </p:nvSpPr>
        <p:spPr>
          <a:xfrm rot="10800000" flipH="1" flipV="1">
            <a:off x="707970" y="1067090"/>
            <a:ext cx="5209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i="1" dirty="0" err="1"/>
              <a:t>Instead</a:t>
            </a:r>
            <a:r>
              <a:rPr lang="sv-SE" i="1" dirty="0"/>
              <a:t> </a:t>
            </a:r>
            <a:r>
              <a:rPr lang="sv-SE" i="1" dirty="0" err="1"/>
              <a:t>of</a:t>
            </a:r>
            <a:r>
              <a:rPr lang="sv-SE" i="1" dirty="0"/>
              <a:t> </a:t>
            </a:r>
            <a:r>
              <a:rPr lang="sv-SE" i="1" dirty="0" err="1"/>
              <a:t>stacking</a:t>
            </a:r>
            <a:r>
              <a:rPr lang="sv-SE" i="1" dirty="0"/>
              <a:t> histograms</a:t>
            </a:r>
          </a:p>
        </p:txBody>
      </p:sp>
      <p:pic>
        <p:nvPicPr>
          <p:cNvPr id="10" name="Bildobjekt 9">
            <a:extLst>
              <a:ext uri="{FF2B5EF4-FFF2-40B4-BE49-F238E27FC236}">
                <a16:creationId xmlns:a16="http://schemas.microsoft.com/office/drawing/2014/main" id="{4F9CDBA5-6225-48F5-B44C-C64BDFE5AFA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75413" y="894328"/>
            <a:ext cx="6208789" cy="5141986"/>
          </a:xfrm>
          <a:prstGeom prst="rect">
            <a:avLst/>
          </a:prstGeom>
        </p:spPr>
      </p:pic>
      <p:pic>
        <p:nvPicPr>
          <p:cNvPr id="8" name="Bildobjekt 7">
            <a:extLst>
              <a:ext uri="{FF2B5EF4-FFF2-40B4-BE49-F238E27FC236}">
                <a16:creationId xmlns:a16="http://schemas.microsoft.com/office/drawing/2014/main" id="{DDAF8713-C3BE-45DB-8C92-E201B5306B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970" y="1811937"/>
            <a:ext cx="5124450" cy="19716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857038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ubrik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Facets</a:t>
            </a:r>
            <a:endParaRPr lang="sv-SE" dirty="0"/>
          </a:p>
        </p:txBody>
      </p:sp>
      <p:sp>
        <p:nvSpPr>
          <p:cNvPr id="11" name="textruta 10">
            <a:extLst>
              <a:ext uri="{FF2B5EF4-FFF2-40B4-BE49-F238E27FC236}">
                <a16:creationId xmlns:a16="http://schemas.microsoft.com/office/drawing/2014/main" id="{E1A919E0-5ABD-4B9D-BDA4-7636E282AFC4}"/>
              </a:ext>
            </a:extLst>
          </p:cNvPr>
          <p:cNvSpPr txBox="1"/>
          <p:nvPr/>
        </p:nvSpPr>
        <p:spPr>
          <a:xfrm rot="10800000" flipH="1" flipV="1">
            <a:off x="707970" y="1067090"/>
            <a:ext cx="5209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i="1" dirty="0" err="1"/>
              <a:t>Adds</a:t>
            </a:r>
            <a:r>
              <a:rPr lang="sv-SE" i="1" dirty="0"/>
              <a:t> a </a:t>
            </a:r>
            <a:r>
              <a:rPr lang="sv-SE" i="1" dirty="0" err="1"/>
              <a:t>visual</a:t>
            </a:r>
            <a:r>
              <a:rPr lang="sv-SE" i="1" dirty="0"/>
              <a:t> </a:t>
            </a:r>
            <a:r>
              <a:rPr lang="sv-SE" i="1" dirty="0" err="1"/>
              <a:t>property</a:t>
            </a:r>
            <a:r>
              <a:rPr lang="sv-SE" i="1" dirty="0"/>
              <a:t> </a:t>
            </a:r>
            <a:r>
              <a:rPr lang="sv-SE" i="1" dirty="0" err="1"/>
              <a:t>through</a:t>
            </a:r>
            <a:r>
              <a:rPr lang="sv-SE" i="1" dirty="0"/>
              <a:t> </a:t>
            </a:r>
            <a:r>
              <a:rPr lang="sv-SE" i="1" dirty="0" err="1"/>
              <a:t>subplots</a:t>
            </a:r>
            <a:endParaRPr lang="sv-SE" i="1" dirty="0"/>
          </a:p>
        </p:txBody>
      </p:sp>
      <p:pic>
        <p:nvPicPr>
          <p:cNvPr id="15" name="Bildobjekt 14">
            <a:extLst>
              <a:ext uri="{FF2B5EF4-FFF2-40B4-BE49-F238E27FC236}">
                <a16:creationId xmlns:a16="http://schemas.microsoft.com/office/drawing/2014/main" id="{7DDBDA4D-3D11-4445-B81E-3C43F16B57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970" y="1811937"/>
            <a:ext cx="5143500" cy="17526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Bildobjekt 15">
            <a:extLst>
              <a:ext uri="{FF2B5EF4-FFF2-40B4-BE49-F238E27FC236}">
                <a16:creationId xmlns:a16="http://schemas.microsoft.com/office/drawing/2014/main" id="{17531596-B6AE-4BE7-804F-CA921E4A5FA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7360" y="894328"/>
            <a:ext cx="6208789" cy="5141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9710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55363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/>
          <a:lstStyle/>
          <a:p>
            <a:r>
              <a:rPr lang="sv-SE" dirty="0"/>
              <a:t>R for Data Science </a:t>
            </a:r>
            <a:br>
              <a:rPr lang="sv-SE" dirty="0"/>
            </a:br>
            <a:r>
              <a:rPr lang="sv-SE" dirty="0"/>
              <a:t>– </a:t>
            </a:r>
            <a:br>
              <a:rPr lang="sv-SE" dirty="0"/>
            </a:br>
            <a:r>
              <a:rPr lang="sv-SE" dirty="0" err="1"/>
              <a:t>Exploring</a:t>
            </a:r>
            <a:r>
              <a:rPr lang="sv-SE" dirty="0"/>
              <a:t> the </a:t>
            </a:r>
            <a:r>
              <a:rPr lang="sv-SE" dirty="0" err="1"/>
              <a:t>Tidyverse</a:t>
            </a:r>
            <a:endParaRPr lang="sv-SE" dirty="0"/>
          </a:p>
        </p:txBody>
      </p:sp>
      <p:sp>
        <p:nvSpPr>
          <p:cNvPr id="3" name="Underrubrik 2"/>
          <p:cNvSpPr>
            <a:spLocks noGrp="1"/>
          </p:cNvSpPr>
          <p:nvPr>
            <p:ph type="subTitle" idx="1"/>
          </p:nvPr>
        </p:nvSpPr>
        <p:spPr>
          <a:xfrm>
            <a:off x="1524000" y="4079875"/>
            <a:ext cx="9144000" cy="1655762"/>
          </a:xfrm>
        </p:spPr>
        <p:txBody>
          <a:bodyPr>
            <a:normAutofit/>
          </a:bodyPr>
          <a:lstStyle/>
          <a:p>
            <a:r>
              <a:rPr lang="sv-SE" sz="1600" dirty="0"/>
              <a:t>Olof Rännbäck-Garpinger</a:t>
            </a:r>
          </a:p>
        </p:txBody>
      </p:sp>
    </p:spTree>
    <p:extLst>
      <p:ext uri="{BB962C8B-B14F-4D97-AF65-F5344CB8AC3E}">
        <p14:creationId xmlns:p14="http://schemas.microsoft.com/office/powerpoint/2010/main" val="41751258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ubrik 2">
            <a:extLst>
              <a:ext uri="{FF2B5EF4-FFF2-40B4-BE49-F238E27FC236}">
                <a16:creationId xmlns:a16="http://schemas.microsoft.com/office/drawing/2014/main" id="{491FA05C-384C-4DED-9C2B-4BC66E9CD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About</a:t>
            </a:r>
            <a:r>
              <a:rPr lang="sv-SE" dirty="0"/>
              <a:t> </a:t>
            </a:r>
            <a:r>
              <a:rPr lang="sv-SE" dirty="0" err="1"/>
              <a:t>me</a:t>
            </a:r>
            <a:endParaRPr lang="sv-SE" dirty="0"/>
          </a:p>
        </p:txBody>
      </p:sp>
      <p:sp>
        <p:nvSpPr>
          <p:cNvPr id="4" name="Platshållare för text 1">
            <a:extLst>
              <a:ext uri="{FF2B5EF4-FFF2-40B4-BE49-F238E27FC236}">
                <a16:creationId xmlns:a16="http://schemas.microsoft.com/office/drawing/2014/main" id="{1B483606-DBD4-40AA-8B40-A29EA4096E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49075" y="959418"/>
            <a:ext cx="10518775" cy="5810497"/>
          </a:xfrm>
        </p:spPr>
        <p:txBody>
          <a:bodyPr>
            <a:normAutofit/>
          </a:bodyPr>
          <a:lstStyle/>
          <a:p>
            <a:pPr>
              <a:lnSpc>
                <a:spcPct val="170000"/>
              </a:lnSpc>
            </a:pPr>
            <a:r>
              <a:rPr lang="sv-SE" dirty="0"/>
              <a:t>MSc, </a:t>
            </a:r>
            <a:r>
              <a:rPr lang="sv-SE" dirty="0" err="1"/>
              <a:t>Engineering</a:t>
            </a:r>
            <a:r>
              <a:rPr lang="sv-SE" dirty="0"/>
              <a:t> </a:t>
            </a:r>
            <a:r>
              <a:rPr lang="sv-SE" dirty="0" err="1"/>
              <a:t>Physics</a:t>
            </a:r>
            <a:r>
              <a:rPr lang="sv-SE" dirty="0"/>
              <a:t>, Lund University</a:t>
            </a:r>
          </a:p>
          <a:p>
            <a:pPr lvl="1">
              <a:lnSpc>
                <a:spcPct val="170000"/>
              </a:lnSpc>
            </a:pPr>
            <a:r>
              <a:rPr lang="sv-SE" dirty="0" err="1"/>
              <a:t>Automatic</a:t>
            </a:r>
            <a:r>
              <a:rPr lang="sv-SE" dirty="0"/>
              <a:t> Control </a:t>
            </a:r>
            <a:r>
              <a:rPr lang="sv-SE" dirty="0" err="1"/>
              <a:t>specialization</a:t>
            </a:r>
            <a:endParaRPr lang="sv-SE" dirty="0"/>
          </a:p>
          <a:p>
            <a:pPr>
              <a:lnSpc>
                <a:spcPct val="170000"/>
              </a:lnSpc>
            </a:pPr>
            <a:r>
              <a:rPr lang="sv-SE" dirty="0"/>
              <a:t>PhD, </a:t>
            </a:r>
            <a:r>
              <a:rPr lang="sv-SE" dirty="0" err="1"/>
              <a:t>Automatic</a:t>
            </a:r>
            <a:r>
              <a:rPr lang="sv-SE" dirty="0"/>
              <a:t> Control, Lund University</a:t>
            </a:r>
          </a:p>
          <a:p>
            <a:pPr lvl="1">
              <a:lnSpc>
                <a:spcPct val="170000"/>
              </a:lnSpc>
            </a:pPr>
            <a:r>
              <a:rPr lang="sv-SE" dirty="0"/>
              <a:t>Research on optimal controllers for the process </a:t>
            </a:r>
            <a:r>
              <a:rPr lang="sv-SE" dirty="0" err="1"/>
              <a:t>industry</a:t>
            </a:r>
            <a:endParaRPr lang="sv-SE" dirty="0"/>
          </a:p>
          <a:p>
            <a:pPr>
              <a:lnSpc>
                <a:spcPct val="170000"/>
              </a:lnSpc>
            </a:pPr>
            <a:r>
              <a:rPr lang="sv-SE" dirty="0"/>
              <a:t>Consultant for Svensk Kärnbränslehantering (SKB) AB</a:t>
            </a:r>
          </a:p>
          <a:p>
            <a:pPr lvl="1">
              <a:lnSpc>
                <a:spcPct val="170000"/>
              </a:lnSpc>
            </a:pPr>
            <a:r>
              <a:rPr lang="sv-SE" dirty="0" err="1"/>
              <a:t>Temperature</a:t>
            </a:r>
            <a:r>
              <a:rPr lang="sv-SE" dirty="0"/>
              <a:t> and </a:t>
            </a:r>
            <a:r>
              <a:rPr lang="sv-SE" dirty="0" err="1"/>
              <a:t>depth</a:t>
            </a:r>
            <a:r>
              <a:rPr lang="sv-SE" dirty="0"/>
              <a:t> </a:t>
            </a:r>
            <a:r>
              <a:rPr lang="sv-SE" dirty="0" err="1"/>
              <a:t>control</a:t>
            </a:r>
            <a:r>
              <a:rPr lang="sv-SE" dirty="0"/>
              <a:t> on a </a:t>
            </a:r>
            <a:r>
              <a:rPr lang="sv-SE" dirty="0" err="1"/>
              <a:t>Friction</a:t>
            </a:r>
            <a:r>
              <a:rPr lang="sv-SE" dirty="0"/>
              <a:t> </a:t>
            </a:r>
            <a:r>
              <a:rPr lang="sv-SE" dirty="0" err="1"/>
              <a:t>Stir</a:t>
            </a:r>
            <a:r>
              <a:rPr lang="sv-SE" dirty="0"/>
              <a:t> </a:t>
            </a:r>
            <a:r>
              <a:rPr lang="sv-SE" dirty="0" err="1"/>
              <a:t>Welding</a:t>
            </a:r>
            <a:r>
              <a:rPr lang="sv-SE" dirty="0"/>
              <a:t> </a:t>
            </a:r>
            <a:r>
              <a:rPr lang="sv-SE" dirty="0" err="1"/>
              <a:t>machine</a:t>
            </a:r>
            <a:endParaRPr lang="sv-SE" dirty="0"/>
          </a:p>
          <a:p>
            <a:pPr lvl="1">
              <a:lnSpc>
                <a:spcPct val="170000"/>
              </a:lnSpc>
            </a:pPr>
            <a:r>
              <a:rPr lang="sv-SE" dirty="0" err="1"/>
              <a:t>Analysis</a:t>
            </a:r>
            <a:r>
              <a:rPr lang="sv-SE" dirty="0"/>
              <a:t> </a:t>
            </a:r>
            <a:r>
              <a:rPr lang="sv-SE" dirty="0" err="1"/>
              <a:t>of</a:t>
            </a:r>
            <a:r>
              <a:rPr lang="sv-SE" dirty="0"/>
              <a:t> data from 300+ </a:t>
            </a:r>
            <a:r>
              <a:rPr lang="sv-SE" dirty="0" err="1"/>
              <a:t>welds</a:t>
            </a:r>
            <a:endParaRPr lang="sv-SE" dirty="0"/>
          </a:p>
          <a:p>
            <a:pPr lvl="1">
              <a:lnSpc>
                <a:spcPct val="170000"/>
              </a:lnSpc>
            </a:pPr>
            <a:r>
              <a:rPr lang="sv-SE" dirty="0" err="1"/>
              <a:t>Matlab</a:t>
            </a:r>
            <a:endParaRPr lang="sv-SE" dirty="0"/>
          </a:p>
          <a:p>
            <a:pPr>
              <a:lnSpc>
                <a:spcPct val="170000"/>
              </a:lnSpc>
            </a:pPr>
            <a:r>
              <a:rPr lang="sv-SE" dirty="0"/>
              <a:t>Data Science</a:t>
            </a:r>
          </a:p>
          <a:p>
            <a:pPr lvl="1">
              <a:lnSpc>
                <a:spcPct val="170000"/>
              </a:lnSpc>
            </a:pPr>
            <a:r>
              <a:rPr lang="sv-SE" dirty="0"/>
              <a:t>Studies </a:t>
            </a:r>
            <a:r>
              <a:rPr lang="sv-SE" dirty="0" err="1"/>
              <a:t>since</a:t>
            </a:r>
            <a:r>
              <a:rPr lang="sv-SE" dirty="0"/>
              <a:t> 2016</a:t>
            </a:r>
          </a:p>
          <a:p>
            <a:pPr lvl="1">
              <a:lnSpc>
                <a:spcPct val="170000"/>
              </a:lnSpc>
            </a:pPr>
            <a:r>
              <a:rPr lang="sv-SE" dirty="0"/>
              <a:t>R </a:t>
            </a:r>
            <a:r>
              <a:rPr lang="sv-SE" dirty="0" err="1"/>
              <a:t>programming</a:t>
            </a:r>
            <a:endParaRPr lang="sv-SE" dirty="0"/>
          </a:p>
          <a:p>
            <a:pPr lvl="1">
              <a:lnSpc>
                <a:spcPct val="170000"/>
              </a:lnSpc>
            </a:pPr>
            <a:r>
              <a:rPr lang="sv-SE" dirty="0" err="1"/>
              <a:t>Applied</a:t>
            </a:r>
            <a:r>
              <a:rPr lang="sv-SE" dirty="0"/>
              <a:t> on </a:t>
            </a:r>
            <a:r>
              <a:rPr lang="sv-SE" dirty="0" err="1"/>
              <a:t>SKB’s</a:t>
            </a:r>
            <a:r>
              <a:rPr lang="sv-SE" dirty="0"/>
              <a:t> data</a:t>
            </a:r>
          </a:p>
          <a:p>
            <a:pPr lvl="1"/>
            <a:endParaRPr lang="sv-SE" dirty="0"/>
          </a:p>
          <a:p>
            <a:endParaRPr lang="sv-SE" dirty="0"/>
          </a:p>
          <a:p>
            <a:endParaRPr lang="sv-SE" dirty="0"/>
          </a:p>
        </p:txBody>
      </p:sp>
      <p:pic>
        <p:nvPicPr>
          <p:cNvPr id="8" name="Bildobjekt 7">
            <a:extLst>
              <a:ext uri="{FF2B5EF4-FFF2-40B4-BE49-F238E27FC236}">
                <a16:creationId xmlns:a16="http://schemas.microsoft.com/office/drawing/2014/main" id="{70B2E635-4EAB-451E-9A70-3DD0A58ABC4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27366" y="3260753"/>
            <a:ext cx="4514434" cy="282532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0" name="Bildobjekt 9">
            <a:extLst>
              <a:ext uri="{FF2B5EF4-FFF2-40B4-BE49-F238E27FC236}">
                <a16:creationId xmlns:a16="http://schemas.microsoft.com/office/drawing/2014/main" id="{2F1B2C76-F1A3-4CE4-9A82-8F4F194EAA1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51246" y="204061"/>
            <a:ext cx="4238454" cy="282532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8211763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ubrik 2">
            <a:extLst>
              <a:ext uri="{FF2B5EF4-FFF2-40B4-BE49-F238E27FC236}">
                <a16:creationId xmlns:a16="http://schemas.microsoft.com/office/drawing/2014/main" id="{491FA05C-384C-4DED-9C2B-4BC66E9CD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Presentation </a:t>
            </a:r>
            <a:r>
              <a:rPr lang="sv-SE" dirty="0" err="1"/>
              <a:t>contents</a:t>
            </a:r>
            <a:endParaRPr lang="sv-SE" dirty="0"/>
          </a:p>
        </p:txBody>
      </p:sp>
      <p:sp>
        <p:nvSpPr>
          <p:cNvPr id="9" name="Platshållare för text 1">
            <a:extLst>
              <a:ext uri="{FF2B5EF4-FFF2-40B4-BE49-F238E27FC236}">
                <a16:creationId xmlns:a16="http://schemas.microsoft.com/office/drawing/2014/main" id="{6B59CC9B-FC75-4FD2-A84B-1082F2E199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49075" y="959418"/>
            <a:ext cx="10518775" cy="5399437"/>
          </a:xfrm>
        </p:spPr>
        <p:txBody>
          <a:bodyPr>
            <a:normAutofit/>
          </a:bodyPr>
          <a:lstStyle/>
          <a:p>
            <a:pPr marL="800100" lvl="1" indent="-342900">
              <a:lnSpc>
                <a:spcPct val="170000"/>
              </a:lnSpc>
              <a:buFont typeface="+mj-lt"/>
              <a:buAutoNum type="arabicPeriod"/>
            </a:pPr>
            <a:r>
              <a:rPr lang="sv-SE" sz="1800" dirty="0" err="1"/>
              <a:t>Why</a:t>
            </a:r>
            <a:r>
              <a:rPr lang="sv-SE" sz="1800" dirty="0"/>
              <a:t> do </a:t>
            </a:r>
            <a:r>
              <a:rPr lang="sv-SE" sz="1800" dirty="0" err="1"/>
              <a:t>we</a:t>
            </a:r>
            <a:r>
              <a:rPr lang="sv-SE" sz="1800" dirty="0"/>
              <a:t> </a:t>
            </a:r>
            <a:r>
              <a:rPr lang="sv-SE" sz="1800" dirty="0" err="1"/>
              <a:t>need</a:t>
            </a:r>
            <a:r>
              <a:rPr lang="sv-SE" sz="1800" dirty="0"/>
              <a:t> Data Science and </a:t>
            </a:r>
            <a:r>
              <a:rPr lang="sv-SE" sz="1800" dirty="0" err="1"/>
              <a:t>what</a:t>
            </a:r>
            <a:r>
              <a:rPr lang="sv-SE" sz="1800" dirty="0"/>
              <a:t> is it?</a:t>
            </a:r>
          </a:p>
          <a:p>
            <a:pPr marL="800100" lvl="1" indent="-342900">
              <a:lnSpc>
                <a:spcPct val="170000"/>
              </a:lnSpc>
              <a:buFont typeface="+mj-lt"/>
              <a:buAutoNum type="arabicPeriod"/>
            </a:pPr>
            <a:r>
              <a:rPr lang="sv-SE" sz="1800" dirty="0"/>
              <a:t>R </a:t>
            </a:r>
            <a:r>
              <a:rPr lang="sv-SE" sz="1800" dirty="0" err="1"/>
              <a:t>programming</a:t>
            </a:r>
            <a:r>
              <a:rPr lang="sv-SE" sz="1800" dirty="0"/>
              <a:t> and the </a:t>
            </a:r>
            <a:r>
              <a:rPr lang="sv-SE" sz="1800" dirty="0" err="1"/>
              <a:t>Tidyverse</a:t>
            </a:r>
            <a:endParaRPr lang="sv-SE" sz="1800" dirty="0"/>
          </a:p>
          <a:p>
            <a:pPr marL="800100" lvl="1" indent="-342900">
              <a:lnSpc>
                <a:spcPct val="170000"/>
              </a:lnSpc>
              <a:buFont typeface="+mj-lt"/>
              <a:buAutoNum type="arabicPeriod"/>
            </a:pPr>
            <a:r>
              <a:rPr lang="sv-SE" sz="1800" dirty="0"/>
              <a:t>The data</a:t>
            </a:r>
          </a:p>
          <a:p>
            <a:pPr marL="800100" lvl="1" indent="-342900">
              <a:lnSpc>
                <a:spcPct val="170000"/>
              </a:lnSpc>
              <a:buFont typeface="+mj-lt"/>
              <a:buAutoNum type="arabicPeriod"/>
            </a:pPr>
            <a:r>
              <a:rPr lang="sv-SE" sz="1800" dirty="0" err="1"/>
              <a:t>Tidyverse</a:t>
            </a:r>
            <a:r>
              <a:rPr lang="sv-SE" sz="1800" dirty="0"/>
              <a:t> </a:t>
            </a:r>
            <a:r>
              <a:rPr lang="sv-SE" sz="1800" dirty="0" err="1"/>
              <a:t>packages</a:t>
            </a:r>
            <a:r>
              <a:rPr lang="sv-SE" sz="1800" dirty="0"/>
              <a:t> and pipeline</a:t>
            </a:r>
          </a:p>
          <a:p>
            <a:pPr marL="1257300" lvl="2" indent="-342900">
              <a:lnSpc>
                <a:spcPct val="170000"/>
              </a:lnSpc>
              <a:buFont typeface="+mj-lt"/>
              <a:buAutoNum type="alphaLcParenR"/>
            </a:pPr>
            <a:r>
              <a:rPr lang="sv-SE" sz="1600" dirty="0" err="1"/>
              <a:t>tibble</a:t>
            </a:r>
            <a:endParaRPr lang="sv-SE" sz="1600" dirty="0"/>
          </a:p>
          <a:p>
            <a:pPr marL="1257300" lvl="2" indent="-342900">
              <a:lnSpc>
                <a:spcPct val="170000"/>
              </a:lnSpc>
              <a:buFont typeface="+mj-lt"/>
              <a:buAutoNum type="alphaLcParenR"/>
            </a:pPr>
            <a:r>
              <a:rPr lang="sv-SE" sz="1600" dirty="0" err="1"/>
              <a:t>readr</a:t>
            </a:r>
            <a:endParaRPr lang="sv-SE" sz="1600" dirty="0"/>
          </a:p>
          <a:p>
            <a:pPr marL="1257300" lvl="2" indent="-342900">
              <a:lnSpc>
                <a:spcPct val="170000"/>
              </a:lnSpc>
              <a:buFont typeface="+mj-lt"/>
              <a:buAutoNum type="alphaLcParenR"/>
            </a:pPr>
            <a:r>
              <a:rPr lang="sv-SE" sz="1600" dirty="0" err="1"/>
              <a:t>dplyr</a:t>
            </a:r>
            <a:endParaRPr lang="sv-SE" sz="1600" dirty="0"/>
          </a:p>
          <a:p>
            <a:pPr marL="1257300" lvl="2" indent="-342900">
              <a:lnSpc>
                <a:spcPct val="170000"/>
              </a:lnSpc>
              <a:buFont typeface="+mj-lt"/>
              <a:buAutoNum type="alphaLcParenR"/>
            </a:pPr>
            <a:r>
              <a:rPr lang="sv-SE" sz="1600" dirty="0"/>
              <a:t>The </a:t>
            </a:r>
            <a:r>
              <a:rPr lang="sv-SE" sz="1600" dirty="0" err="1"/>
              <a:t>pipe</a:t>
            </a:r>
            <a:r>
              <a:rPr lang="sv-SE" sz="1600" dirty="0"/>
              <a:t> %&gt;%</a:t>
            </a:r>
          </a:p>
          <a:p>
            <a:pPr marL="1257300" lvl="2" indent="-342900">
              <a:lnSpc>
                <a:spcPct val="170000"/>
              </a:lnSpc>
              <a:buFont typeface="+mj-lt"/>
              <a:buAutoNum type="alphaLcParenR"/>
            </a:pPr>
            <a:r>
              <a:rPr lang="sv-SE" sz="1600" dirty="0"/>
              <a:t>ggplot2</a:t>
            </a:r>
            <a:endParaRPr lang="sv-SE" dirty="0"/>
          </a:p>
          <a:p>
            <a:pPr marL="800100" lvl="1" indent="-342900">
              <a:buFont typeface="+mj-lt"/>
              <a:buAutoNum type="arabicPeriod"/>
            </a:pPr>
            <a:endParaRPr lang="sv-SE" dirty="0"/>
          </a:p>
          <a:p>
            <a:endParaRPr lang="sv-SE" dirty="0"/>
          </a:p>
          <a:p>
            <a:endParaRPr lang="sv-SE" dirty="0"/>
          </a:p>
        </p:txBody>
      </p:sp>
      <p:pic>
        <p:nvPicPr>
          <p:cNvPr id="4" name="Bildobjekt 3">
            <a:extLst>
              <a:ext uri="{FF2B5EF4-FFF2-40B4-BE49-F238E27FC236}">
                <a16:creationId xmlns:a16="http://schemas.microsoft.com/office/drawing/2014/main" id="{34EE1098-78DE-414E-B579-0A0EFB01AB6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73674" y="1219804"/>
            <a:ext cx="5128470" cy="341898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7552598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Bildobjekt 11">
            <a:extLst>
              <a:ext uri="{FF2B5EF4-FFF2-40B4-BE49-F238E27FC236}">
                <a16:creationId xmlns:a16="http://schemas.microsoft.com/office/drawing/2014/main" id="{45A964F1-6C2D-413E-953A-8E2240241D8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74224" y="1651652"/>
            <a:ext cx="3277298" cy="4915949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Rubrik 6">
            <a:extLst>
              <a:ext uri="{FF2B5EF4-FFF2-40B4-BE49-F238E27FC236}">
                <a16:creationId xmlns:a16="http://schemas.microsoft.com/office/drawing/2014/main" id="{61110B2C-4865-477C-925F-34531AE578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02" y="461319"/>
            <a:ext cx="10967291" cy="1012371"/>
          </a:xfrm>
        </p:spPr>
        <p:txBody>
          <a:bodyPr>
            <a:normAutofit fontScale="90000"/>
          </a:bodyPr>
          <a:lstStyle/>
          <a:p>
            <a:r>
              <a:rPr lang="sv-SE" dirty="0" err="1"/>
              <a:t>Why</a:t>
            </a:r>
            <a:r>
              <a:rPr lang="sv-SE" dirty="0"/>
              <a:t> do </a:t>
            </a:r>
            <a:r>
              <a:rPr lang="sv-SE" dirty="0" err="1"/>
              <a:t>we</a:t>
            </a:r>
            <a:r>
              <a:rPr lang="sv-SE" dirty="0"/>
              <a:t> </a:t>
            </a:r>
            <a:r>
              <a:rPr lang="sv-SE" dirty="0" err="1"/>
              <a:t>need</a:t>
            </a:r>
            <a:r>
              <a:rPr lang="sv-SE" dirty="0"/>
              <a:t> Data Science?</a:t>
            </a:r>
            <a:br>
              <a:rPr lang="sv-SE" dirty="0"/>
            </a:br>
            <a:r>
              <a:rPr lang="sv-SE" sz="2800" dirty="0"/>
              <a:t>	</a:t>
            </a:r>
            <a:r>
              <a:rPr lang="sv-SE" sz="2000" dirty="0"/>
              <a:t>- </a:t>
            </a:r>
            <a:r>
              <a:rPr lang="sv-SE" sz="2000" dirty="0" err="1"/>
              <a:t>Drowning</a:t>
            </a:r>
            <a:r>
              <a:rPr lang="sv-SE" sz="2000" dirty="0"/>
              <a:t> in Data, </a:t>
            </a:r>
            <a:r>
              <a:rPr lang="sv-SE" sz="2000" dirty="0" err="1"/>
              <a:t>Starving</a:t>
            </a:r>
            <a:r>
              <a:rPr lang="sv-SE" sz="2000" dirty="0"/>
              <a:t> for </a:t>
            </a:r>
            <a:r>
              <a:rPr lang="sv-SE" sz="2000" dirty="0" err="1"/>
              <a:t>Knowledge</a:t>
            </a:r>
            <a:endParaRPr lang="sv-SE" sz="2000" dirty="0"/>
          </a:p>
        </p:txBody>
      </p:sp>
    </p:spTree>
    <p:extLst>
      <p:ext uri="{BB962C8B-B14F-4D97-AF65-F5344CB8AC3E}">
        <p14:creationId xmlns:p14="http://schemas.microsoft.com/office/powerpoint/2010/main" val="35793444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ubrik 6">
            <a:extLst>
              <a:ext uri="{FF2B5EF4-FFF2-40B4-BE49-F238E27FC236}">
                <a16:creationId xmlns:a16="http://schemas.microsoft.com/office/drawing/2014/main" id="{61110B2C-4865-477C-925F-34531AE578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02" y="461319"/>
            <a:ext cx="10967291" cy="1012371"/>
          </a:xfrm>
        </p:spPr>
        <p:txBody>
          <a:bodyPr>
            <a:normAutofit fontScale="90000"/>
          </a:bodyPr>
          <a:lstStyle/>
          <a:p>
            <a:r>
              <a:rPr lang="sv-SE" dirty="0" err="1"/>
              <a:t>Why</a:t>
            </a:r>
            <a:r>
              <a:rPr lang="sv-SE" dirty="0"/>
              <a:t> do </a:t>
            </a:r>
            <a:r>
              <a:rPr lang="sv-SE" dirty="0" err="1"/>
              <a:t>we</a:t>
            </a:r>
            <a:r>
              <a:rPr lang="sv-SE" dirty="0"/>
              <a:t> </a:t>
            </a:r>
            <a:r>
              <a:rPr lang="sv-SE" dirty="0" err="1"/>
              <a:t>need</a:t>
            </a:r>
            <a:r>
              <a:rPr lang="sv-SE" dirty="0"/>
              <a:t> Data Science?</a:t>
            </a:r>
            <a:br>
              <a:rPr lang="sv-SE" dirty="0"/>
            </a:br>
            <a:r>
              <a:rPr lang="sv-SE" sz="2800" dirty="0"/>
              <a:t>	</a:t>
            </a:r>
            <a:r>
              <a:rPr lang="sv-SE" sz="2000" dirty="0"/>
              <a:t>- Get in </a:t>
            </a:r>
            <a:r>
              <a:rPr lang="sv-SE" sz="2000" dirty="0" err="1"/>
              <a:t>control</a:t>
            </a:r>
            <a:r>
              <a:rPr lang="sv-SE" sz="2000" dirty="0"/>
              <a:t> and </a:t>
            </a:r>
            <a:r>
              <a:rPr lang="sv-SE" sz="2000" dirty="0" err="1"/>
              <a:t>discover</a:t>
            </a:r>
            <a:r>
              <a:rPr lang="sv-SE" sz="2000" dirty="0"/>
              <a:t> business </a:t>
            </a:r>
            <a:r>
              <a:rPr lang="sv-SE" sz="2000" dirty="0" err="1"/>
              <a:t>insights</a:t>
            </a:r>
            <a:r>
              <a:rPr lang="sv-SE" sz="2000" dirty="0"/>
              <a:t> and </a:t>
            </a:r>
            <a:r>
              <a:rPr lang="sv-SE" sz="2000" dirty="0" err="1"/>
              <a:t>opportunities</a:t>
            </a:r>
            <a:r>
              <a:rPr lang="sv-SE" sz="2000" dirty="0"/>
              <a:t> from the </a:t>
            </a:r>
            <a:r>
              <a:rPr lang="sv-SE" sz="2000" dirty="0" err="1"/>
              <a:t>flood</a:t>
            </a:r>
            <a:r>
              <a:rPr lang="sv-SE" sz="2000" dirty="0"/>
              <a:t> </a:t>
            </a:r>
            <a:r>
              <a:rPr lang="sv-SE" sz="2000" dirty="0" err="1"/>
              <a:t>of</a:t>
            </a:r>
            <a:r>
              <a:rPr lang="sv-SE" sz="2000" dirty="0"/>
              <a:t> data</a:t>
            </a:r>
          </a:p>
        </p:txBody>
      </p:sp>
      <p:pic>
        <p:nvPicPr>
          <p:cNvPr id="8" name="Bildobjekt 7">
            <a:extLst>
              <a:ext uri="{FF2B5EF4-FFF2-40B4-BE49-F238E27FC236}">
                <a16:creationId xmlns:a16="http://schemas.microsoft.com/office/drawing/2014/main" id="{01116CD9-31E4-4A99-8876-205087909E5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32660" y="1651652"/>
            <a:ext cx="3360425" cy="504063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1199511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ubrik 2">
            <a:extLst>
              <a:ext uri="{FF2B5EF4-FFF2-40B4-BE49-F238E27FC236}">
                <a16:creationId xmlns:a16="http://schemas.microsoft.com/office/drawing/2014/main" id="{491FA05C-384C-4DED-9C2B-4BC66E9CD9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856" y="435429"/>
            <a:ext cx="11225894" cy="917801"/>
          </a:xfrm>
        </p:spPr>
        <p:txBody>
          <a:bodyPr/>
          <a:lstStyle/>
          <a:p>
            <a:r>
              <a:rPr lang="sv-SE" dirty="0"/>
              <a:t>Data Science</a:t>
            </a:r>
          </a:p>
        </p:txBody>
      </p:sp>
      <p:grpSp>
        <p:nvGrpSpPr>
          <p:cNvPr id="50" name="Grupp 49">
            <a:extLst>
              <a:ext uri="{FF2B5EF4-FFF2-40B4-BE49-F238E27FC236}">
                <a16:creationId xmlns:a16="http://schemas.microsoft.com/office/drawing/2014/main" id="{7FCC3253-1E5C-422B-8EE8-7E258A7215BE}"/>
              </a:ext>
            </a:extLst>
          </p:cNvPr>
          <p:cNvGrpSpPr/>
          <p:nvPr/>
        </p:nvGrpSpPr>
        <p:grpSpPr>
          <a:xfrm>
            <a:off x="1255620" y="3950257"/>
            <a:ext cx="4311470" cy="2766066"/>
            <a:chOff x="1255620" y="3950257"/>
            <a:chExt cx="4311470" cy="2766066"/>
          </a:xfrm>
        </p:grpSpPr>
        <p:pic>
          <p:nvPicPr>
            <p:cNvPr id="28" name="Bild 27" descr="Pil: svag böj">
              <a:extLst>
                <a:ext uri="{FF2B5EF4-FFF2-40B4-BE49-F238E27FC236}">
                  <a16:creationId xmlns:a16="http://schemas.microsoft.com/office/drawing/2014/main" id="{745B4A69-4F17-49D7-A142-A35D878824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8659780">
              <a:off x="4459023" y="4406676"/>
              <a:ext cx="1108067" cy="1108067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4" name="Bildobjekt 23">
              <a:extLst>
                <a:ext uri="{FF2B5EF4-FFF2-40B4-BE49-F238E27FC236}">
                  <a16:creationId xmlns:a16="http://schemas.microsoft.com/office/drawing/2014/main" id="{13514069-4BDC-403E-B6E0-B0A3675183A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55620" y="4319589"/>
              <a:ext cx="3195646" cy="2396734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sp>
          <p:nvSpPr>
            <p:cNvPr id="35" name="textruta 34">
              <a:extLst>
                <a:ext uri="{FF2B5EF4-FFF2-40B4-BE49-F238E27FC236}">
                  <a16:creationId xmlns:a16="http://schemas.microsoft.com/office/drawing/2014/main" id="{2CA5E17C-8C4A-4270-92A5-B2691A10294B}"/>
                </a:ext>
              </a:extLst>
            </p:cNvPr>
            <p:cNvSpPr txBox="1"/>
            <p:nvPr/>
          </p:nvSpPr>
          <p:spPr>
            <a:xfrm>
              <a:off x="1415326" y="3950257"/>
              <a:ext cx="28898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sv-SE" dirty="0"/>
                <a:t>Business </a:t>
              </a:r>
              <a:r>
                <a:rPr lang="sv-SE" dirty="0" err="1"/>
                <a:t>Expertise</a:t>
              </a:r>
              <a:endParaRPr lang="sv-SE" dirty="0"/>
            </a:p>
          </p:txBody>
        </p:sp>
      </p:grpSp>
      <p:grpSp>
        <p:nvGrpSpPr>
          <p:cNvPr id="46" name="Grupp 45">
            <a:extLst>
              <a:ext uri="{FF2B5EF4-FFF2-40B4-BE49-F238E27FC236}">
                <a16:creationId xmlns:a16="http://schemas.microsoft.com/office/drawing/2014/main" id="{CE5B37D7-ABB5-4FFD-ABE4-BE74166E8AAA}"/>
              </a:ext>
            </a:extLst>
          </p:cNvPr>
          <p:cNvGrpSpPr/>
          <p:nvPr/>
        </p:nvGrpSpPr>
        <p:grpSpPr>
          <a:xfrm>
            <a:off x="5424010" y="2029980"/>
            <a:ext cx="2889837" cy="2422452"/>
            <a:chOff x="5424010" y="2029980"/>
            <a:chExt cx="2889837" cy="2422452"/>
          </a:xfrm>
        </p:grpSpPr>
        <p:pic>
          <p:nvPicPr>
            <p:cNvPr id="26" name="Bildobjekt 25">
              <a:extLst>
                <a:ext uri="{FF2B5EF4-FFF2-40B4-BE49-F238E27FC236}">
                  <a16:creationId xmlns:a16="http://schemas.microsoft.com/office/drawing/2014/main" id="{5556579E-6591-4807-95F5-6281971DA1F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424010" y="2480566"/>
              <a:ext cx="2889837" cy="1971866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sp>
          <p:nvSpPr>
            <p:cNvPr id="36" name="textruta 35">
              <a:extLst>
                <a:ext uri="{FF2B5EF4-FFF2-40B4-BE49-F238E27FC236}">
                  <a16:creationId xmlns:a16="http://schemas.microsoft.com/office/drawing/2014/main" id="{EFC9A3DF-817E-4785-A904-37477F334E4A}"/>
                </a:ext>
              </a:extLst>
            </p:cNvPr>
            <p:cNvSpPr txBox="1"/>
            <p:nvPr/>
          </p:nvSpPr>
          <p:spPr>
            <a:xfrm>
              <a:off x="5586110" y="2029980"/>
              <a:ext cx="2565635" cy="523220"/>
            </a:xfrm>
            <a:prstGeom prst="rect">
              <a:avLst/>
            </a:prstGeom>
            <a:noFill/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sv-SE" sz="2800" b="1" dirty="0">
                  <a:solidFill>
                    <a:schemeClr val="accent1"/>
                  </a:solidFill>
                  <a:latin typeface="Script MT Bold" panose="03040602040607080904" pitchFamily="66" charset="0"/>
                </a:rPr>
                <a:t>Data Science!</a:t>
              </a:r>
            </a:p>
          </p:txBody>
        </p:sp>
      </p:grpSp>
      <p:grpSp>
        <p:nvGrpSpPr>
          <p:cNvPr id="47" name="Grupp 46">
            <a:extLst>
              <a:ext uri="{FF2B5EF4-FFF2-40B4-BE49-F238E27FC236}">
                <a16:creationId xmlns:a16="http://schemas.microsoft.com/office/drawing/2014/main" id="{2DC56CDC-B541-4B71-9571-06DBE8790679}"/>
              </a:ext>
            </a:extLst>
          </p:cNvPr>
          <p:cNvGrpSpPr/>
          <p:nvPr/>
        </p:nvGrpSpPr>
        <p:grpSpPr>
          <a:xfrm>
            <a:off x="8219881" y="304955"/>
            <a:ext cx="3568902" cy="3574246"/>
            <a:chOff x="8379272" y="254621"/>
            <a:chExt cx="3568902" cy="3574246"/>
          </a:xfrm>
        </p:grpSpPr>
        <p:pic>
          <p:nvPicPr>
            <p:cNvPr id="15" name="Bildobjekt 14">
              <a:extLst>
                <a:ext uri="{FF2B5EF4-FFF2-40B4-BE49-F238E27FC236}">
                  <a16:creationId xmlns:a16="http://schemas.microsoft.com/office/drawing/2014/main" id="{4A4BC720-AFD8-426B-AE8C-69A9E4122A2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533843" y="623953"/>
              <a:ext cx="2414331" cy="3204914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sp>
          <p:nvSpPr>
            <p:cNvPr id="16" name="textruta 15">
              <a:extLst>
                <a:ext uri="{FF2B5EF4-FFF2-40B4-BE49-F238E27FC236}">
                  <a16:creationId xmlns:a16="http://schemas.microsoft.com/office/drawing/2014/main" id="{5DF133A4-FCBC-4E3B-93E5-B11DAF17DDA7}"/>
                </a:ext>
              </a:extLst>
            </p:cNvPr>
            <p:cNvSpPr txBox="1"/>
            <p:nvPr/>
          </p:nvSpPr>
          <p:spPr>
            <a:xfrm>
              <a:off x="9950082" y="254621"/>
              <a:ext cx="1581852" cy="36933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sv-SE" dirty="0" err="1"/>
                <a:t>Programming</a:t>
              </a:r>
              <a:endParaRPr lang="sv-SE" dirty="0"/>
            </a:p>
          </p:txBody>
        </p:sp>
        <p:pic>
          <p:nvPicPr>
            <p:cNvPr id="41" name="Bild 40" descr="Pil: svag böj">
              <a:extLst>
                <a:ext uri="{FF2B5EF4-FFF2-40B4-BE49-F238E27FC236}">
                  <a16:creationId xmlns:a16="http://schemas.microsoft.com/office/drawing/2014/main" id="{299EC3A2-86CA-4857-BE61-7B14543E36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8339265">
              <a:off x="8379272" y="1476432"/>
              <a:ext cx="1108067" cy="1108067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48" name="Grupp 47">
            <a:extLst>
              <a:ext uri="{FF2B5EF4-FFF2-40B4-BE49-F238E27FC236}">
                <a16:creationId xmlns:a16="http://schemas.microsoft.com/office/drawing/2014/main" id="{0411172F-7695-4080-B2D6-EE5D64658330}"/>
              </a:ext>
            </a:extLst>
          </p:cNvPr>
          <p:cNvGrpSpPr/>
          <p:nvPr/>
        </p:nvGrpSpPr>
        <p:grpSpPr>
          <a:xfrm>
            <a:off x="232037" y="1034582"/>
            <a:ext cx="5254465" cy="2735521"/>
            <a:chOff x="232037" y="942222"/>
            <a:chExt cx="5254465" cy="2735521"/>
          </a:xfrm>
        </p:grpSpPr>
        <p:grpSp>
          <p:nvGrpSpPr>
            <p:cNvPr id="38" name="Grupp 37">
              <a:extLst>
                <a:ext uri="{FF2B5EF4-FFF2-40B4-BE49-F238E27FC236}">
                  <a16:creationId xmlns:a16="http://schemas.microsoft.com/office/drawing/2014/main" id="{BAF59BF6-FD8B-4253-881B-0D10577446B7}"/>
                </a:ext>
              </a:extLst>
            </p:cNvPr>
            <p:cNvGrpSpPr/>
            <p:nvPr/>
          </p:nvGrpSpPr>
          <p:grpSpPr>
            <a:xfrm>
              <a:off x="232037" y="942222"/>
              <a:ext cx="4068859" cy="2735521"/>
              <a:chOff x="489856" y="997998"/>
              <a:chExt cx="4068859" cy="2735521"/>
            </a:xfrm>
          </p:grpSpPr>
          <p:pic>
            <p:nvPicPr>
              <p:cNvPr id="13" name="Bildobjekt 12">
                <a:extLst>
                  <a:ext uri="{FF2B5EF4-FFF2-40B4-BE49-F238E27FC236}">
                    <a16:creationId xmlns:a16="http://schemas.microsoft.com/office/drawing/2014/main" id="{5502BB16-2196-4530-ABBE-8685FD5309E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489856" y="1336785"/>
                <a:ext cx="4068859" cy="2396734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</p:spPr>
          </p:pic>
          <p:sp>
            <p:nvSpPr>
              <p:cNvPr id="17" name="textruta 16">
                <a:extLst>
                  <a:ext uri="{FF2B5EF4-FFF2-40B4-BE49-F238E27FC236}">
                    <a16:creationId xmlns:a16="http://schemas.microsoft.com/office/drawing/2014/main" id="{C2D8CD05-C08B-4D3E-9A91-EDF6AC7F6B9B}"/>
                  </a:ext>
                </a:extLst>
              </p:cNvPr>
              <p:cNvSpPr txBox="1"/>
              <p:nvPr/>
            </p:nvSpPr>
            <p:spPr>
              <a:xfrm>
                <a:off x="908243" y="997998"/>
                <a:ext cx="329757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sv-SE" dirty="0" err="1"/>
                  <a:t>Mathematics</a:t>
                </a:r>
                <a:r>
                  <a:rPr lang="sv-SE" dirty="0"/>
                  <a:t> / </a:t>
                </a:r>
                <a:r>
                  <a:rPr lang="sv-SE" dirty="0" err="1"/>
                  <a:t>Statistics</a:t>
                </a:r>
                <a:endParaRPr lang="sv-SE" dirty="0"/>
              </a:p>
            </p:txBody>
          </p:sp>
        </p:grpSp>
        <p:pic>
          <p:nvPicPr>
            <p:cNvPr id="44" name="Bild 43" descr="Pil: medsols böj">
              <a:extLst>
                <a:ext uri="{FF2B5EF4-FFF2-40B4-BE49-F238E27FC236}">
                  <a16:creationId xmlns:a16="http://schemas.microsoft.com/office/drawing/2014/main" id="{726FC08B-FCBD-4A86-AC60-D6AB914A603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 rot="7992844">
              <a:off x="4372080" y="1454967"/>
              <a:ext cx="1114422" cy="111442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19" name="Grupp 18">
            <a:extLst>
              <a:ext uri="{FF2B5EF4-FFF2-40B4-BE49-F238E27FC236}">
                <a16:creationId xmlns:a16="http://schemas.microsoft.com/office/drawing/2014/main" id="{D8B36597-42AA-4D3F-B147-29BC8E57380F}"/>
              </a:ext>
            </a:extLst>
          </p:cNvPr>
          <p:cNvGrpSpPr/>
          <p:nvPr/>
        </p:nvGrpSpPr>
        <p:grpSpPr>
          <a:xfrm>
            <a:off x="5794667" y="5171539"/>
            <a:ext cx="3831246" cy="1959554"/>
            <a:chOff x="662585" y="5155572"/>
            <a:chExt cx="3831246" cy="1959554"/>
          </a:xfrm>
        </p:grpSpPr>
        <p:pic>
          <p:nvPicPr>
            <p:cNvPr id="20" name="Bildobjekt 19">
              <a:extLst>
                <a:ext uri="{FF2B5EF4-FFF2-40B4-BE49-F238E27FC236}">
                  <a16:creationId xmlns:a16="http://schemas.microsoft.com/office/drawing/2014/main" id="{B5662C7D-8F0B-4D94-A301-3BC5B77EF5E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62585" y="5155572"/>
              <a:ext cx="3831246" cy="1472553"/>
            </a:xfrm>
            <a:prstGeom prst="rect">
              <a:avLst/>
            </a:prstGeom>
          </p:spPr>
        </p:pic>
        <p:sp>
          <p:nvSpPr>
            <p:cNvPr id="21" name="textruta 20">
              <a:extLst>
                <a:ext uri="{FF2B5EF4-FFF2-40B4-BE49-F238E27FC236}">
                  <a16:creationId xmlns:a16="http://schemas.microsoft.com/office/drawing/2014/main" id="{3711C94B-A11C-403A-BABE-05347E45DE68}"/>
                </a:ext>
              </a:extLst>
            </p:cNvPr>
            <p:cNvSpPr txBox="1"/>
            <p:nvPr/>
          </p:nvSpPr>
          <p:spPr>
            <a:xfrm>
              <a:off x="1205660" y="6499573"/>
              <a:ext cx="2745096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sv-SE" sz="800" dirty="0">
                  <a:hlinkClick r:id="rId12"/>
                </a:rPr>
                <a:t>R for Data Science</a:t>
              </a:r>
              <a:r>
                <a:rPr lang="sv-SE" sz="800" dirty="0"/>
                <a:t> by </a:t>
              </a:r>
              <a:r>
                <a:rPr lang="sv-SE" sz="800" b="1" dirty="0"/>
                <a:t>H. </a:t>
              </a:r>
              <a:r>
                <a:rPr lang="sv-SE" sz="800" b="1" dirty="0" err="1"/>
                <a:t>Wickham</a:t>
              </a:r>
              <a:r>
                <a:rPr lang="sv-SE" sz="800" b="1" dirty="0"/>
                <a:t> </a:t>
              </a:r>
              <a:r>
                <a:rPr lang="sv-SE" sz="800" dirty="0"/>
                <a:t>and </a:t>
              </a:r>
              <a:r>
                <a:rPr lang="sv-SE" sz="800" b="1" dirty="0"/>
                <a:t>G. </a:t>
              </a:r>
              <a:r>
                <a:rPr lang="sv-SE" sz="800" b="1" dirty="0" err="1"/>
                <a:t>Grolemund</a:t>
              </a:r>
              <a:r>
                <a:rPr lang="sv-SE" sz="800" b="1" dirty="0"/>
                <a:t> </a:t>
              </a:r>
            </a:p>
            <a:p>
              <a:r>
                <a:rPr lang="sv-SE" sz="800" dirty="0"/>
                <a:t>is </a:t>
              </a:r>
              <a:r>
                <a:rPr lang="sv-SE" sz="800" dirty="0" err="1"/>
                <a:t>licensed</a:t>
              </a:r>
              <a:r>
                <a:rPr lang="sv-SE" sz="800" dirty="0"/>
                <a:t> under </a:t>
              </a:r>
              <a:r>
                <a:rPr lang="sv-SE" sz="800" dirty="0">
                  <a:hlinkClick r:id="rId13"/>
                </a:rPr>
                <a:t>CC BY-NC-ND 3.0 US</a:t>
              </a:r>
              <a:r>
                <a:rPr lang="sv-SE" sz="800" dirty="0"/>
                <a:t>.</a:t>
              </a:r>
            </a:p>
            <a:p>
              <a:endParaRPr lang="sv-SE" dirty="0"/>
            </a:p>
          </p:txBody>
        </p:sp>
      </p:grpSp>
      <p:pic>
        <p:nvPicPr>
          <p:cNvPr id="23" name="Bild 22" descr="Pil: svag böj">
            <a:extLst>
              <a:ext uri="{FF2B5EF4-FFF2-40B4-BE49-F238E27FC236}">
                <a16:creationId xmlns:a16="http://schemas.microsoft.com/office/drawing/2014/main" id="{28652ECD-2B83-4269-BE35-EFD50FC6FD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4493607">
            <a:off x="6598404" y="4524013"/>
            <a:ext cx="628435" cy="62843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Stjärna: 5 punkter 3">
            <a:extLst>
              <a:ext uri="{FF2B5EF4-FFF2-40B4-BE49-F238E27FC236}">
                <a16:creationId xmlns:a16="http://schemas.microsoft.com/office/drawing/2014/main" id="{E7C36851-4C88-4E90-980D-49E812226399}"/>
              </a:ext>
            </a:extLst>
          </p:cNvPr>
          <p:cNvSpPr/>
          <p:nvPr/>
        </p:nvSpPr>
        <p:spPr>
          <a:xfrm flipH="1">
            <a:off x="6272566" y="5671227"/>
            <a:ext cx="90550" cy="9055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5" name="Stjärna: 5 punkter 24">
            <a:extLst>
              <a:ext uri="{FF2B5EF4-FFF2-40B4-BE49-F238E27FC236}">
                <a16:creationId xmlns:a16="http://schemas.microsoft.com/office/drawing/2014/main" id="{07590396-CA2D-409B-86E5-63BF34336DBF}"/>
              </a:ext>
            </a:extLst>
          </p:cNvPr>
          <p:cNvSpPr/>
          <p:nvPr/>
        </p:nvSpPr>
        <p:spPr>
          <a:xfrm flipH="1">
            <a:off x="9455262" y="5671226"/>
            <a:ext cx="90550" cy="9055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7" name="Stjärna: 5 punkter 26">
            <a:extLst>
              <a:ext uri="{FF2B5EF4-FFF2-40B4-BE49-F238E27FC236}">
                <a16:creationId xmlns:a16="http://schemas.microsoft.com/office/drawing/2014/main" id="{575B4ACF-88EA-45BE-A063-F4974592F8DB}"/>
              </a:ext>
            </a:extLst>
          </p:cNvPr>
          <p:cNvSpPr/>
          <p:nvPr/>
        </p:nvSpPr>
        <p:spPr>
          <a:xfrm flipH="1">
            <a:off x="7661242" y="5671227"/>
            <a:ext cx="90550" cy="9055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0" name="Stjärna: 5 punkter 29">
            <a:extLst>
              <a:ext uri="{FF2B5EF4-FFF2-40B4-BE49-F238E27FC236}">
                <a16:creationId xmlns:a16="http://schemas.microsoft.com/office/drawing/2014/main" id="{E8ACABC1-CC08-48D3-B867-F0357DB3919D}"/>
              </a:ext>
            </a:extLst>
          </p:cNvPr>
          <p:cNvSpPr/>
          <p:nvPr/>
        </p:nvSpPr>
        <p:spPr>
          <a:xfrm flipH="1">
            <a:off x="8297756" y="5364348"/>
            <a:ext cx="90550" cy="9055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662764895"/>
      </p:ext>
    </p:extLst>
  </p:cSld>
  <p:clrMapOvr>
    <a:masterClrMapping/>
  </p:clrMapOvr>
</p:sld>
</file>

<file path=ppt/theme/theme1.xml><?xml version="1.0" encoding="utf-8"?>
<a:theme xmlns:a="http://schemas.openxmlformats.org/drawingml/2006/main" name="Knightec - Redigerbara">
  <a:themeElements>
    <a:clrScheme name="Knightec färgskala">
      <a:dk1>
        <a:sysClr val="windowText" lastClr="000000"/>
      </a:dk1>
      <a:lt1>
        <a:sysClr val="window" lastClr="FFFFFF"/>
      </a:lt1>
      <a:dk2>
        <a:srgbClr val="696C70"/>
      </a:dk2>
      <a:lt2>
        <a:srgbClr val="E9E9E9"/>
      </a:lt2>
      <a:accent1>
        <a:srgbClr val="930020"/>
      </a:accent1>
      <a:accent2>
        <a:srgbClr val="660020"/>
      </a:accent2>
      <a:accent3>
        <a:srgbClr val="E37D11"/>
      </a:accent3>
      <a:accent4>
        <a:srgbClr val="696C70"/>
      </a:accent4>
      <a:accent5>
        <a:srgbClr val="3D4349"/>
      </a:accent5>
      <a:accent6>
        <a:srgbClr val="E9E9E9"/>
      </a:accent6>
      <a:hlink>
        <a:srgbClr val="0563C1"/>
      </a:hlink>
      <a:folHlink>
        <a:srgbClr val="954F72"/>
      </a:folHlink>
    </a:clrScheme>
    <a:fontScheme name="Knightec 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Knightec PowerPoint template Eng.potx  -  Skrivskyddad" id="{5C50804A-4979-480C-84CA-EB85938C2182}" vid="{5586144A-3357-4C14-8CC9-CC620E8B5C61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NGTagNote xmlns="8a1b4351-5a51-4d1b-a3ee-7fbf9bbf3e1c" xsi:nil="true"/>
    <TaxKeywordTaxHTField xmlns="657dac50-e6b3-4d9a-aa14-99e727d68c56">
      <Terms xmlns="http://schemas.microsoft.com/office/infopath/2007/PartnerControls"/>
    </TaxKeywordTaxHTField>
    <Description0 xmlns="8a1b4351-5a51-4d1b-a3ee-7fbf9bbf3e1c">Knightec PowerPoint template Eng</Description0>
    <c47c4feb7d7c49288ca0866576b3e5f8 xmlns="8a1b4351-5a51-4d1b-a3ee-7fbf9bbf3e1c">
      <Terms xmlns="http://schemas.microsoft.com/office/infopath/2007/PartnerControls"/>
    </c47c4feb7d7c49288ca0866576b3e5f8>
    <Owner xmlns="8a1b4351-5a51-4d1b-a3ee-7fbf9bbf3e1c">
      <UserInfo>
        <DisplayName>Mathias Båth</DisplayName>
        <AccountId>36</AccountId>
        <AccountType/>
      </UserInfo>
    </Owner>
    <TaxCatchAll xmlns="657dac50-e6b3-4d9a-aa14-99e727d68c56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086E80CD0DF5645B00E7507B3A3F3E9" ma:contentTypeVersion="8" ma:contentTypeDescription="Create a new document." ma:contentTypeScope="" ma:versionID="7fec4460a72bb2abf99634d83610d3dc">
  <xsd:schema xmlns:xsd="http://www.w3.org/2001/XMLSchema" xmlns:xs="http://www.w3.org/2001/XMLSchema" xmlns:p="http://schemas.microsoft.com/office/2006/metadata/properties" xmlns:ns2="657dac50-e6b3-4d9a-aa14-99e727d68c56" xmlns:ns3="8a1b4351-5a51-4d1b-a3ee-7fbf9bbf3e1c" targetNamespace="http://schemas.microsoft.com/office/2006/metadata/properties" ma:root="true" ma:fieldsID="fe0941237aa901c4927ecf164e045144" ns2:_="" ns3:_="">
    <xsd:import namespace="657dac50-e6b3-4d9a-aa14-99e727d68c56"/>
    <xsd:import namespace="8a1b4351-5a51-4d1b-a3ee-7fbf9bbf3e1c"/>
    <xsd:element name="properties">
      <xsd:complexType>
        <xsd:sequence>
          <xsd:element name="documentManagement">
            <xsd:complexType>
              <xsd:all>
                <xsd:element ref="ns2:TaxKeywordTaxHTField" minOccurs="0"/>
                <xsd:element ref="ns2:TaxCatchAll" minOccurs="0"/>
                <xsd:element ref="ns3:NGTagNote" minOccurs="0"/>
                <xsd:element ref="ns3:Owner"/>
                <xsd:element ref="ns3:Description0" minOccurs="0"/>
                <xsd:element ref="ns3:c47c4feb7d7c49288ca0866576b3e5f8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57dac50-e6b3-4d9a-aa14-99e727d68c56" elementFormDefault="qualified">
    <xsd:import namespace="http://schemas.microsoft.com/office/2006/documentManagement/types"/>
    <xsd:import namespace="http://schemas.microsoft.com/office/infopath/2007/PartnerControls"/>
    <xsd:element name="TaxKeywordTaxHTField" ma:index="9" nillable="true" ma:taxonomy="true" ma:internalName="TaxKeywordTaxHTField" ma:taxonomyFieldName="TaxKeyword" ma:displayName="Enterprise Keywords" ma:fieldId="{23f27201-bee3-471e-b2e7-b64fd8b7ca38}" ma:taxonomyMulti="true" ma:sspId="351071bf-d852-476f-bd42-5e676eb0997b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  <xsd:element name="TaxCatchAll" ma:index="10" nillable="true" ma:displayName="Taxonomy Catch All Column" ma:hidden="true" ma:list="{da4081f8-c20c-4759-a8a4-482208cddb14}" ma:internalName="TaxCatchAll" ma:showField="CatchAllData" ma:web="657dac50-e6b3-4d9a-aa14-99e727d68c5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a1b4351-5a51-4d1b-a3ee-7fbf9bbf3e1c" elementFormDefault="qualified">
    <xsd:import namespace="http://schemas.microsoft.com/office/2006/documentManagement/types"/>
    <xsd:import namespace="http://schemas.microsoft.com/office/infopath/2007/PartnerControls"/>
    <xsd:element name="NGTagNote" ma:index="11" nillable="true" ma:displayName="Tags and Notes" ma:decimals="2" ma:internalName="_x0024_Resources_x003a_NewsGatorWSS_x002c_Fields_TagNotesName_x003b_">
      <xsd:simpleType>
        <xsd:restriction base="dms:Unknown"/>
      </xsd:simpleType>
    </xsd:element>
    <xsd:element name="Owner" ma:index="12" ma:displayName="Owner" ma:description="Template owner to contact" ma:list="UserInfo" ma:SharePointGroup="0" ma:internalName="Owner" ma:showField="NameWithPictureAndDetails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Description0" ma:index="13" nillable="true" ma:displayName="Description" ma:description="Description of template" ma:internalName="Description0">
      <xsd:simpleType>
        <xsd:restriction base="dms:Text">
          <xsd:maxLength value="255"/>
        </xsd:restriction>
      </xsd:simpleType>
    </xsd:element>
    <xsd:element name="c47c4feb7d7c49288ca0866576b3e5f8" ma:index="15" nillable="true" ma:taxonomy="true" ma:internalName="c47c4feb7d7c49288ca0866576b3e5f8" ma:taxonomyFieldName="QMS_x0020_Process" ma:displayName="QMS Process" ma:default="" ma:fieldId="{c47c4feb-7d7c-4928-8ca0-866576b3e5f8}" ma:taxonomyMulti="true" ma:sspId="351071bf-d852-476f-bd42-5e676eb0997b" ma:termSetId="b88bd63a-3ede-4bb9-b207-d6f3cb4711a6" ma:anchorId="00000000-0000-0000-0000-000000000000" ma:open="false" ma:isKeyword="false">
      <xsd:complexType>
        <xsd:sequence>
          <xsd:element ref="pc:Terms" minOccurs="0" maxOccurs="1"/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EC5B55B-D573-436D-94AD-8B84CBE081B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8EB4D34-B98D-4359-9812-E088615028CF}">
  <ds:schemaRefs>
    <ds:schemaRef ds:uri="http://purl.org/dc/dcmitype/"/>
    <ds:schemaRef ds:uri="http://purl.org/dc/terms/"/>
    <ds:schemaRef ds:uri="http://schemas.microsoft.com/office/2006/documentManagement/types"/>
    <ds:schemaRef ds:uri="http://schemas.microsoft.com/office/2006/metadata/properties"/>
    <ds:schemaRef ds:uri="http://purl.org/dc/elements/1.1/"/>
    <ds:schemaRef ds:uri="http://schemas.microsoft.com/office/infopath/2007/PartnerControls"/>
    <ds:schemaRef ds:uri="http://schemas.openxmlformats.org/package/2006/metadata/core-properties"/>
    <ds:schemaRef ds:uri="8a1b4351-5a51-4d1b-a3ee-7fbf9bbf3e1c"/>
    <ds:schemaRef ds:uri="657dac50-e6b3-4d9a-aa14-99e727d68c56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FA72EF64-AEDC-4B74-A99B-0678AE31C5D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57dac50-e6b3-4d9a-aa14-99e727d68c56"/>
    <ds:schemaRef ds:uri="8a1b4351-5a51-4d1b-a3ee-7fbf9bbf3e1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6366</TotalTime>
  <Words>1005</Words>
  <Application>Microsoft Office PowerPoint</Application>
  <PresentationFormat>Bredbild</PresentationFormat>
  <Paragraphs>186</Paragraphs>
  <Slides>36</Slides>
  <Notes>32</Notes>
  <HiddenSlides>0</HiddenSlides>
  <MMClips>0</MMClips>
  <ScaleCrop>false</ScaleCrop>
  <HeadingPairs>
    <vt:vector size="6" baseType="variant">
      <vt:variant>
        <vt:lpstr>Använt teckensnitt</vt:lpstr>
      </vt:variant>
      <vt:variant>
        <vt:i4>4</vt:i4>
      </vt:variant>
      <vt:variant>
        <vt:lpstr>Tema</vt:lpstr>
      </vt:variant>
      <vt:variant>
        <vt:i4>1</vt:i4>
      </vt:variant>
      <vt:variant>
        <vt:lpstr>Bildrubriker</vt:lpstr>
      </vt:variant>
      <vt:variant>
        <vt:i4>36</vt:i4>
      </vt:variant>
    </vt:vector>
  </HeadingPairs>
  <TitlesOfParts>
    <vt:vector size="41" baseType="lpstr">
      <vt:lpstr>Arial</vt:lpstr>
      <vt:lpstr>Calibri</vt:lpstr>
      <vt:lpstr>Courier New</vt:lpstr>
      <vt:lpstr>Script MT Bold</vt:lpstr>
      <vt:lpstr>Knightec - Redigerbara</vt:lpstr>
      <vt:lpstr>PowerPoint-presentation</vt:lpstr>
      <vt:lpstr>Experience from different business areas</vt:lpstr>
      <vt:lpstr>Strong values develop Knightec</vt:lpstr>
      <vt:lpstr>R for Data Science  –  Exploring the Tidyverse</vt:lpstr>
      <vt:lpstr>About me</vt:lpstr>
      <vt:lpstr>Presentation contents</vt:lpstr>
      <vt:lpstr>Why do we need Data Science?  - Drowning in Data, Starving for Knowledge</vt:lpstr>
      <vt:lpstr>Why do we need Data Science?  - Get in control and discover business insights and opportunities from the flood of data</vt:lpstr>
      <vt:lpstr>Data Science</vt:lpstr>
      <vt:lpstr>Programming in R</vt:lpstr>
      <vt:lpstr>About R</vt:lpstr>
      <vt:lpstr>The Tidyverse</vt:lpstr>
      <vt:lpstr>Data from Vasaloppet</vt:lpstr>
      <vt:lpstr>Data from Vasaloppet</vt:lpstr>
      <vt:lpstr>Bengan</vt:lpstr>
      <vt:lpstr>The Tidyverse</vt:lpstr>
      <vt:lpstr>Data Frames with tibble</vt:lpstr>
      <vt:lpstr>Tibble versus the old data frame</vt:lpstr>
      <vt:lpstr>Importing rectangular data with readr</vt:lpstr>
      <vt:lpstr>Reading csv-file data with readr</vt:lpstr>
      <vt:lpstr>Data Manipulation with dplyr</vt:lpstr>
      <vt:lpstr>Key functions of the dplyr package</vt:lpstr>
      <vt:lpstr>Key functions of the dplyr package</vt:lpstr>
      <vt:lpstr>Key functions of the dplyr package</vt:lpstr>
      <vt:lpstr>The pipe %&gt;%</vt:lpstr>
      <vt:lpstr>Visualizations with ggplot2  - Painting the flood of data</vt:lpstr>
      <vt:lpstr>Geometric objects – Scatter plot</vt:lpstr>
      <vt:lpstr>Geometric objects – Aesthetic Mappings</vt:lpstr>
      <vt:lpstr>Geometric objects – Aesthetic Mappings</vt:lpstr>
      <vt:lpstr>Geometric objects – Smoothing</vt:lpstr>
      <vt:lpstr>Geometric objects – Smoothing</vt:lpstr>
      <vt:lpstr>Geometric objects – Box plot</vt:lpstr>
      <vt:lpstr>Geometric objects – Histogram</vt:lpstr>
      <vt:lpstr>Geometric objects – Frequency polygons</vt:lpstr>
      <vt:lpstr>Facets</vt:lpstr>
      <vt:lpstr>PowerPoint-presentation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Knightec PowerPoint template Eng</dc:title>
  <dc:creator>Jens Kallin</dc:creator>
  <cp:lastModifiedBy>Olof Rännbäck Garpinger</cp:lastModifiedBy>
  <cp:revision>656</cp:revision>
  <dcterms:created xsi:type="dcterms:W3CDTF">2017-03-16T19:12:01Z</dcterms:created>
  <dcterms:modified xsi:type="dcterms:W3CDTF">2018-05-03T12:16:03Z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0x0101000086E80CD0DF5645B00E7507B3A3F3E9</vt:lpwstr>
  </property>
  <property fmtid="{D5CDD505-2E9C-101B-9397-08002B2CF9AE}" pid="3" name="TaxKeyword">
    <vt:lpwstr/>
  </property>
  <property fmtid="{D5CDD505-2E9C-101B-9397-08002B2CF9AE}" pid="4" name="QMS Process">
    <vt:lpwstr/>
  </property>
</Properties>
</file>